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4" r:id="rId1"/>
  </p:sldMasterIdLst>
  <p:notesMasterIdLst>
    <p:notesMasterId r:id="rId25"/>
  </p:notesMasterIdLst>
  <p:handoutMasterIdLst>
    <p:handoutMasterId r:id="rId26"/>
  </p:handoutMasterIdLst>
  <p:sldIdLst>
    <p:sldId id="256" r:id="rId2"/>
    <p:sldId id="341" r:id="rId3"/>
    <p:sldId id="330" r:id="rId4"/>
    <p:sldId id="342" r:id="rId5"/>
    <p:sldId id="327" r:id="rId6"/>
    <p:sldId id="328" r:id="rId7"/>
    <p:sldId id="329" r:id="rId8"/>
    <p:sldId id="331" r:id="rId9"/>
    <p:sldId id="339" r:id="rId10"/>
    <p:sldId id="332" r:id="rId11"/>
    <p:sldId id="333" r:id="rId12"/>
    <p:sldId id="334" r:id="rId13"/>
    <p:sldId id="343" r:id="rId14"/>
    <p:sldId id="344" r:id="rId15"/>
    <p:sldId id="345" r:id="rId16"/>
    <p:sldId id="335" r:id="rId17"/>
    <p:sldId id="347" r:id="rId18"/>
    <p:sldId id="348" r:id="rId19"/>
    <p:sldId id="336" r:id="rId20"/>
    <p:sldId id="322" r:id="rId21"/>
    <p:sldId id="338" r:id="rId22"/>
    <p:sldId id="349" r:id="rId23"/>
    <p:sldId id="346" r:id="rId2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541" autoAdjust="0"/>
  </p:normalViewPr>
  <p:slideViewPr>
    <p:cSldViewPr snapToGrid="0" snapToObjects="1">
      <p:cViewPr varScale="1">
        <p:scale>
          <a:sx n="122" d="100"/>
          <a:sy n="122" d="100"/>
        </p:scale>
        <p:origin x="-12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>
        <p:scale>
          <a:sx n="130" d="100"/>
          <a:sy n="130" d="100"/>
        </p:scale>
        <p:origin x="-1152" y="4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9B281-BA54-794C-ACD8-2D743C591A6A}" type="datetime1">
              <a:rPr lang="en-US" smtClean="0"/>
              <a:t>9/11/13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F6C19-F6F1-5247-8643-531CFB2B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82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DBBA3-98AD-944B-8B8B-5B9FFC955A4F}" type="datetime1">
              <a:rPr lang="en-US" smtClean="0"/>
              <a:t>9/11/13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C94FA-7D52-8642-AA7C-0AF8468F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170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94FA-7D52-8642-AA7C-0AF8468F5D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1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different performance metrics one can define for system with so many components. Here’s the list of the most important ones.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Very good coverage, and is getting better</a:t>
            </a:r>
          </a:p>
          <a:p>
            <a:pPr marL="228600" indent="-228600">
              <a:buAutoNum type="arabicPeriod"/>
            </a:pPr>
            <a:r>
              <a:rPr lang="en-US" dirty="0" smtClean="0"/>
              <a:t>We could do better job in getting users</a:t>
            </a:r>
          </a:p>
          <a:p>
            <a:pPr marL="228600" indent="-228600">
              <a:buAutoNum type="arabicPeriod"/>
            </a:pPr>
            <a:r>
              <a:rPr lang="en-US" dirty="0" smtClean="0"/>
              <a:t>Very small number of errors (these are all the errors in HC jobs not only FAX related ones)</a:t>
            </a:r>
          </a:p>
          <a:p>
            <a:pPr marL="228600" indent="-228600">
              <a:buAutoNum type="arabicPeriod"/>
            </a:pPr>
            <a:r>
              <a:rPr lang="en-US" dirty="0" smtClean="0"/>
              <a:t>While we’ve seen peaks of 6-7 GB/s, that’s mostly driven by our tests and </a:t>
            </a:r>
            <a:r>
              <a:rPr lang="en-US" dirty="0" err="1" smtClean="0"/>
              <a:t>UofC</a:t>
            </a:r>
            <a:r>
              <a:rPr lang="en-US" dirty="0" smtClean="0"/>
              <a:t> and Prague users. Still small compared to DDM transfers.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At our bi-weekly meetings we look at all of these but here will concentrate only on the last one of metrics : bandwidth available</a:t>
            </a:r>
          </a:p>
          <a:p>
            <a:endParaRPr lang="en-US" dirty="0"/>
          </a:p>
          <a:p>
            <a:r>
              <a:rPr lang="en-US" dirty="0" smtClean="0"/>
              <a:t>There are different ways to get this information, all with it’s goods and </a:t>
            </a:r>
            <a:r>
              <a:rPr lang="en-US" dirty="0" err="1" smtClean="0"/>
              <a:t>bads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94FA-7D52-8642-AA7C-0AF8468F5D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Cliquez pour modifier le style des sous-titres du masque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b-atlas-ssb.cern.ch/dashboard/dashboard/request.py/siteview?view=FAX%20endpoints%23currentView=FAX%20endpoints&amp;highlight=false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tlas-agis.cern.ch/agi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tl-prod05.slac.stanford.edu:4242/" TargetMode="Externa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cern.ch/twiki/bin/view/Atlas/GlobalLogicalFileNam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cern.ch/twiki/bin/view/AtlasComputing/JoiningTheATLASFedera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01024" y="2273940"/>
            <a:ext cx="7257177" cy="1524000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Federating storage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using </a:t>
            </a:r>
            <a:r>
              <a:rPr lang="en-US" b="1" dirty="0" err="1"/>
              <a:t>xRooTD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4275667" y="5490628"/>
            <a:ext cx="255693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/>
              <a:t> NEC ‘2013</a:t>
            </a:r>
          </a:p>
          <a:p>
            <a:pPr algn="ctr"/>
            <a:r>
              <a:rPr lang="en-US" b="1" dirty="0" smtClean="0"/>
              <a:t>Bulgaria, Varna</a:t>
            </a:r>
            <a:endParaRPr lang="en-US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201024" y="3987769"/>
            <a:ext cx="7257177" cy="555215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800" b="1" dirty="0" smtClean="0"/>
              <a:t>ATLAS experience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76615" y="4605859"/>
            <a:ext cx="219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Ilija Vukotic </a:t>
            </a:r>
          </a:p>
          <a:p>
            <a:r>
              <a:rPr lang="en-US" dirty="0" smtClean="0"/>
              <a:t>University of Chicago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7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201224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air of xrootd/cmsd services</a:t>
            </a:r>
          </a:p>
          <a:p>
            <a:r>
              <a:rPr lang="en-US" dirty="0" smtClean="0"/>
              <a:t>Lightweight, usually running on VM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28600" y="3164926"/>
            <a:ext cx="3787408" cy="2036821"/>
            <a:chOff x="251460" y="5060051"/>
            <a:chExt cx="4498340" cy="2102749"/>
          </a:xfrm>
        </p:grpSpPr>
        <p:pic>
          <p:nvPicPr>
            <p:cNvPr id="8" name="Picture 7" descr="Screen Shot 2013-08-30 at 16.30.39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" y="5060051"/>
              <a:ext cx="1886053" cy="21027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Screen Shot 2013-08-30 at 16.37.35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13" y="5060051"/>
              <a:ext cx="2612287" cy="21027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4236844" y="3394006"/>
            <a:ext cx="4678556" cy="1578661"/>
            <a:chOff x="5074883" y="5287805"/>
            <a:chExt cx="4678556" cy="1578661"/>
          </a:xfrm>
        </p:grpSpPr>
        <p:sp>
          <p:nvSpPr>
            <p:cNvPr id="11" name="Rectangle 10"/>
            <p:cNvSpPr/>
            <p:nvPr/>
          </p:nvSpPr>
          <p:spPr>
            <a:xfrm>
              <a:off x="5622073" y="5287805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GLRD</a:t>
              </a:r>
              <a:endParaRPr lang="en-US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41108" y="5287805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EU</a:t>
              </a:r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4883" y="6037842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ASIA</a:t>
              </a:r>
              <a:endParaRPr lang="en-US" sz="1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7194" y="6037842"/>
              <a:ext cx="1247435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 central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94807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UK</a:t>
              </a:r>
              <a:endParaRPr lang="en-US" sz="1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01509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</a:t>
              </a:r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38739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FR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95349" y="650820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IT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7179" y="650820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ES</a:t>
              </a:r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299440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</a:t>
              </a:r>
              <a:endParaRPr lang="en-US" sz="1400" dirty="0"/>
            </a:p>
          </p:txBody>
        </p:sp>
        <p:cxnSp>
          <p:nvCxnSpPr>
            <p:cNvPr id="21" name="Straight Arrow Connector 20"/>
            <p:cNvCxnSpPr>
              <a:stCxn id="11" idx="3"/>
              <a:endCxn id="12" idx="1"/>
            </p:cNvCxnSpPr>
            <p:nvPr/>
          </p:nvCxnSpPr>
          <p:spPr>
            <a:xfrm>
              <a:off x="6536473" y="5466937"/>
              <a:ext cx="170463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1" idx="2"/>
              <a:endCxn id="13" idx="0"/>
            </p:cNvCxnSpPr>
            <p:nvPr/>
          </p:nvCxnSpPr>
          <p:spPr>
            <a:xfrm rot="5400000">
              <a:off x="5609792" y="5568360"/>
              <a:ext cx="391773" cy="547190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1" idx="2"/>
              <a:endCxn id="14" idx="0"/>
            </p:cNvCxnSpPr>
            <p:nvPr/>
          </p:nvCxnSpPr>
          <p:spPr>
            <a:xfrm rot="16200000" flipH="1">
              <a:off x="6204206" y="5521135"/>
              <a:ext cx="391773" cy="641639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2" idx="2"/>
              <a:endCxn id="15" idx="0"/>
            </p:cNvCxnSpPr>
            <p:nvPr/>
          </p:nvCxnSpPr>
          <p:spPr>
            <a:xfrm rot="5400000">
              <a:off x="8064172" y="5403705"/>
              <a:ext cx="391773" cy="876501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2" idx="2"/>
              <a:endCxn id="19" idx="0"/>
            </p:cNvCxnSpPr>
            <p:nvPr/>
          </p:nvCxnSpPr>
          <p:spPr>
            <a:xfrm rot="5400000">
              <a:off x="7965178" y="5775071"/>
              <a:ext cx="862133" cy="604129"/>
            </a:xfrm>
            <a:prstGeom prst="bentConnector3">
              <a:avLst>
                <a:gd name="adj1" fmla="val 22606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2" idx="2"/>
              <a:endCxn id="17" idx="0"/>
            </p:cNvCxnSpPr>
            <p:nvPr/>
          </p:nvCxnSpPr>
          <p:spPr>
            <a:xfrm rot="5400000">
              <a:off x="8336138" y="5675671"/>
              <a:ext cx="391773" cy="332569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2" idx="2"/>
              <a:endCxn id="16" idx="0"/>
            </p:cNvCxnSpPr>
            <p:nvPr/>
          </p:nvCxnSpPr>
          <p:spPr>
            <a:xfrm rot="16200000" flipH="1">
              <a:off x="8617522" y="5726854"/>
              <a:ext cx="391773" cy="230201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2" idx="2"/>
              <a:endCxn id="20" idx="0"/>
            </p:cNvCxnSpPr>
            <p:nvPr/>
          </p:nvCxnSpPr>
          <p:spPr>
            <a:xfrm rot="16200000" flipH="1">
              <a:off x="8916488" y="5427889"/>
              <a:ext cx="391773" cy="828132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12" idx="2"/>
              <a:endCxn id="18" idx="0"/>
            </p:cNvCxnSpPr>
            <p:nvPr/>
          </p:nvCxnSpPr>
          <p:spPr>
            <a:xfrm rot="16200000" flipH="1">
              <a:off x="8529262" y="5815114"/>
              <a:ext cx="862133" cy="524041"/>
            </a:xfrm>
            <a:prstGeom prst="bentConnector3">
              <a:avLst>
                <a:gd name="adj1" fmla="val 23123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70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federation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Both individual users and production/testing systems need to know access points, redirectors and their current status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FAX topology is described in </a:t>
            </a:r>
            <a:r>
              <a:rPr lang="en-US" dirty="0" smtClean="0">
                <a:hlinkClick r:id="rId2"/>
              </a:rPr>
              <a:t>ATLAS Grid Information System</a:t>
            </a:r>
            <a:r>
              <a:rPr lang="en-US" dirty="0" smtClean="0"/>
              <a:t>(AGIS)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marL="6858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Current status (and its history) are kept in </a:t>
            </a:r>
            <a:r>
              <a:rPr lang="en-US" dirty="0" smtClean="0">
                <a:hlinkClick r:id="rId3"/>
              </a:rPr>
              <a:t>Site Status Board </a:t>
            </a:r>
            <a:r>
              <a:rPr lang="en-US" dirty="0" smtClean="0"/>
              <a:t>(SSB)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Both AGIS and SSB expose information in JSON 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3-09-04 at 17.50.45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496471"/>
            <a:ext cx="4137378" cy="205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5990850" y="2496471"/>
            <a:ext cx="2924550" cy="3432032"/>
            <a:chOff x="0" y="996600"/>
            <a:chExt cx="5884043" cy="6084920"/>
          </a:xfrm>
        </p:grpSpPr>
        <p:pic>
          <p:nvPicPr>
            <p:cNvPr id="9" name="Picture 8" descr="Screen Shot 2013-08-30 at 16.55.50 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6600"/>
              <a:ext cx="5884043" cy="6084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1434357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2256682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3056782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3911600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4766417" y="5788025"/>
              <a:ext cx="977157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79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12</a:t>
            </a:fld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872677" y="1417638"/>
            <a:ext cx="7667465" cy="4167908"/>
            <a:chOff x="240402" y="1007159"/>
            <a:chExt cx="8800010" cy="5717682"/>
          </a:xfrm>
        </p:grpSpPr>
        <p:grpSp>
          <p:nvGrpSpPr>
            <p:cNvPr id="59" name="Grouper 8"/>
            <p:cNvGrpSpPr/>
            <p:nvPr/>
          </p:nvGrpSpPr>
          <p:grpSpPr>
            <a:xfrm>
              <a:off x="7576726" y="1660237"/>
              <a:ext cx="999665" cy="801279"/>
              <a:chOff x="5056383" y="2755952"/>
              <a:chExt cx="842780" cy="801279"/>
            </a:xfrm>
          </p:grpSpPr>
          <p:sp>
            <p:nvSpPr>
              <p:cNvPr id="60" name="Cylindre 9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Cylindre 10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62" name="Cylindre 11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Castor</a:t>
                </a:r>
                <a:endParaRPr lang="en-US" sz="1400" dirty="0"/>
              </a:p>
            </p:txBody>
          </p:sp>
          <p:sp>
            <p:nvSpPr>
              <p:cNvPr id="63" name="ZoneTexte 12"/>
              <p:cNvSpPr txBox="1"/>
              <p:nvPr/>
            </p:nvSpPr>
            <p:spPr>
              <a:xfrm>
                <a:off x="5056383" y="2919825"/>
                <a:ext cx="178681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64" name="Préparation 13"/>
            <p:cNvSpPr/>
            <p:nvPr/>
          </p:nvSpPr>
          <p:spPr>
            <a:xfrm>
              <a:off x="1243819" y="4155856"/>
              <a:ext cx="1978890" cy="617250"/>
            </a:xfrm>
            <a:prstGeom prst="flowChartPreparation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Collector at SLAC</a:t>
              </a:r>
              <a:endParaRPr lang="en-US" sz="1400" dirty="0"/>
            </a:p>
          </p:txBody>
        </p:sp>
        <p:grpSp>
          <p:nvGrpSpPr>
            <p:cNvPr id="65" name="Grouper 14"/>
            <p:cNvGrpSpPr/>
            <p:nvPr/>
          </p:nvGrpSpPr>
          <p:grpSpPr>
            <a:xfrm>
              <a:off x="6400800" y="1406346"/>
              <a:ext cx="1066259" cy="801279"/>
              <a:chOff x="5056383" y="2755952"/>
              <a:chExt cx="842780" cy="801279"/>
            </a:xfrm>
          </p:grpSpPr>
          <p:sp>
            <p:nvSpPr>
              <p:cNvPr id="66" name="Cylindre 15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Cylindre 16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68" name="Cylindre 17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DPM</a:t>
                </a:r>
                <a:endParaRPr lang="en-US" sz="1400" dirty="0"/>
              </a:p>
            </p:txBody>
          </p:sp>
          <p:sp>
            <p:nvSpPr>
              <p:cNvPr id="69" name="ZoneTexte 18"/>
              <p:cNvSpPr txBox="1"/>
              <p:nvPr/>
            </p:nvSpPr>
            <p:spPr>
              <a:xfrm>
                <a:off x="5056383" y="2919825"/>
                <a:ext cx="167521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cxnSp>
          <p:nvCxnSpPr>
            <p:cNvPr id="70" name="Connecteur droit avec flèche 19"/>
            <p:cNvCxnSpPr>
              <a:stCxn id="89" idx="3"/>
              <a:endCxn id="64" idx="0"/>
            </p:cNvCxnSpPr>
            <p:nvPr/>
          </p:nvCxnSpPr>
          <p:spPr>
            <a:xfrm rot="5400000">
              <a:off x="1174758" y="3076429"/>
              <a:ext cx="2137934" cy="20921"/>
            </a:xfrm>
            <a:prstGeom prst="curvedConnector3">
              <a:avLst>
                <a:gd name="adj1" fmla="val 50000"/>
              </a:avLst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20"/>
            <p:cNvCxnSpPr>
              <a:stCxn id="84" idx="3"/>
              <a:endCxn id="64" idx="0"/>
            </p:cNvCxnSpPr>
            <p:nvPr/>
          </p:nvCxnSpPr>
          <p:spPr>
            <a:xfrm rot="5400000">
              <a:off x="1970091" y="2677730"/>
              <a:ext cx="1741299" cy="1214952"/>
            </a:xfrm>
            <a:prstGeom prst="curvedConnector3">
              <a:avLst>
                <a:gd name="adj1" fmla="val 50000"/>
              </a:avLst>
            </a:prstGeom>
            <a:ln cap="flat"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Préparation 21"/>
            <p:cNvSpPr/>
            <p:nvPr/>
          </p:nvSpPr>
          <p:spPr>
            <a:xfrm>
              <a:off x="5095781" y="3363068"/>
              <a:ext cx="1957845" cy="617250"/>
            </a:xfrm>
            <a:prstGeom prst="flowChartPreparation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Collector at CERN</a:t>
              </a:r>
              <a:endParaRPr lang="en-US" sz="1400" dirty="0"/>
            </a:p>
          </p:txBody>
        </p:sp>
        <p:cxnSp>
          <p:nvCxnSpPr>
            <p:cNvPr id="73" name="Connecteur droit avec flèche 34"/>
            <p:cNvCxnSpPr>
              <a:stCxn id="99" idx="2"/>
              <a:endCxn id="64" idx="0"/>
            </p:cNvCxnSpPr>
            <p:nvPr/>
          </p:nvCxnSpPr>
          <p:spPr>
            <a:xfrm rot="16200000" flipH="1">
              <a:off x="1183676" y="3106268"/>
              <a:ext cx="831982" cy="1267194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35"/>
            <p:cNvSpPr txBox="1"/>
            <p:nvPr/>
          </p:nvSpPr>
          <p:spPr>
            <a:xfrm>
              <a:off x="2951339" y="3154453"/>
              <a:ext cx="617413" cy="422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UDP</a:t>
              </a:r>
              <a:endParaRPr lang="en-US" sz="1400" dirty="0"/>
            </a:p>
          </p:txBody>
        </p:sp>
        <p:grpSp>
          <p:nvGrpSpPr>
            <p:cNvPr id="75" name="Grouper 36"/>
            <p:cNvGrpSpPr/>
            <p:nvPr/>
          </p:nvGrpSpPr>
          <p:grpSpPr>
            <a:xfrm>
              <a:off x="4558288" y="1007159"/>
              <a:ext cx="1451335" cy="1831164"/>
              <a:chOff x="3768282" y="3091676"/>
              <a:chExt cx="1451335" cy="1831164"/>
            </a:xfrm>
          </p:grpSpPr>
          <p:sp>
            <p:nvSpPr>
              <p:cNvPr id="76" name="Rectangle à coins arrondis 37"/>
              <p:cNvSpPr/>
              <p:nvPr/>
            </p:nvSpPr>
            <p:spPr>
              <a:xfrm>
                <a:off x="3768282" y="3091676"/>
                <a:ext cx="1451335" cy="183116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Cylindre 38"/>
              <p:cNvSpPr/>
              <p:nvPr/>
            </p:nvSpPr>
            <p:spPr>
              <a:xfrm>
                <a:off x="4023783" y="4360725"/>
                <a:ext cx="935181" cy="422946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Monitor</a:t>
                </a:r>
                <a:endParaRPr lang="en-US" sz="1100" dirty="0"/>
              </a:p>
            </p:txBody>
          </p:sp>
          <p:sp>
            <p:nvSpPr>
              <p:cNvPr id="78" name="Cylindre 39"/>
              <p:cNvSpPr/>
              <p:nvPr/>
            </p:nvSpPr>
            <p:spPr>
              <a:xfrm>
                <a:off x="4008262" y="3940254"/>
                <a:ext cx="950702" cy="458511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xroot4j</a:t>
                </a:r>
                <a:endParaRPr lang="en-US" sz="1400" dirty="0"/>
              </a:p>
            </p:txBody>
          </p:sp>
          <p:grpSp>
            <p:nvGrpSpPr>
              <p:cNvPr id="79" name="Grouper 40"/>
              <p:cNvGrpSpPr/>
              <p:nvPr/>
            </p:nvGrpSpPr>
            <p:grpSpPr>
              <a:xfrm>
                <a:off x="4008262" y="3185405"/>
                <a:ext cx="950702" cy="801279"/>
                <a:chOff x="6846822" y="3093018"/>
                <a:chExt cx="807129" cy="801279"/>
              </a:xfrm>
            </p:grpSpPr>
            <p:sp>
              <p:nvSpPr>
                <p:cNvPr id="80" name="Cylindre 41"/>
                <p:cNvSpPr/>
                <p:nvPr/>
              </p:nvSpPr>
              <p:spPr>
                <a:xfrm>
                  <a:off x="6846822" y="3609413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" name="Cylindre 42"/>
                <p:cNvSpPr/>
                <p:nvPr/>
              </p:nvSpPr>
              <p:spPr>
                <a:xfrm>
                  <a:off x="6846822" y="3351216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dCache</a:t>
                  </a:r>
                  <a:endParaRPr lang="en-US" sz="1400" dirty="0"/>
                </a:p>
              </p:txBody>
            </p:sp>
            <p:sp>
              <p:nvSpPr>
                <p:cNvPr id="82" name="Cylindre 43"/>
                <p:cNvSpPr/>
                <p:nvPr/>
              </p:nvSpPr>
              <p:spPr>
                <a:xfrm>
                  <a:off x="6846822" y="3093018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3" name="Grouper 44"/>
            <p:cNvGrpSpPr/>
            <p:nvPr/>
          </p:nvGrpSpPr>
          <p:grpSpPr>
            <a:xfrm>
              <a:off x="2902323" y="1613278"/>
              <a:ext cx="1047475" cy="801279"/>
              <a:chOff x="5056383" y="2755952"/>
              <a:chExt cx="842780" cy="801279"/>
            </a:xfrm>
          </p:grpSpPr>
          <p:sp>
            <p:nvSpPr>
              <p:cNvPr id="84" name="Cylindre 45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Cylindre 46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86" name="Cylindre 47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/>
                  <a:t>posix</a:t>
                </a:r>
                <a:endParaRPr lang="en-US" sz="1400" dirty="0"/>
              </a:p>
            </p:txBody>
          </p:sp>
          <p:sp>
            <p:nvSpPr>
              <p:cNvPr id="87" name="ZoneTexte 48"/>
              <p:cNvSpPr txBox="1"/>
              <p:nvPr/>
            </p:nvSpPr>
            <p:spPr>
              <a:xfrm>
                <a:off x="5056383" y="2919825"/>
                <a:ext cx="170525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88" name="Grouper 49"/>
            <p:cNvGrpSpPr/>
            <p:nvPr/>
          </p:nvGrpSpPr>
          <p:grpSpPr>
            <a:xfrm>
              <a:off x="1738728" y="1216643"/>
              <a:ext cx="989074" cy="801279"/>
              <a:chOff x="5056383" y="2755952"/>
              <a:chExt cx="842780" cy="801279"/>
            </a:xfrm>
          </p:grpSpPr>
          <p:sp>
            <p:nvSpPr>
              <p:cNvPr id="89" name="Cylindre 50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Cylindre 51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91" name="Cylindre 52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ZoneTexte 53"/>
              <p:cNvSpPr txBox="1"/>
              <p:nvPr/>
            </p:nvSpPr>
            <p:spPr>
              <a:xfrm>
                <a:off x="5056383" y="2919825"/>
                <a:ext cx="180594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93" name="Plaque 55"/>
            <p:cNvSpPr/>
            <p:nvPr/>
          </p:nvSpPr>
          <p:spPr>
            <a:xfrm>
              <a:off x="1124617" y="5816599"/>
              <a:ext cx="2217294" cy="908242"/>
            </a:xfrm>
            <a:prstGeom prst="bevel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MonaLisa</a:t>
              </a:r>
              <a:endParaRPr lang="en-US" sz="1400" dirty="0"/>
            </a:p>
          </p:txBody>
        </p:sp>
        <p:sp>
          <p:nvSpPr>
            <p:cNvPr id="94" name="Flèche vers le bas 56"/>
            <p:cNvSpPr/>
            <p:nvPr/>
          </p:nvSpPr>
          <p:spPr>
            <a:xfrm>
              <a:off x="2118838" y="4844818"/>
              <a:ext cx="255031" cy="87314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Flèche droite rayée 57"/>
            <p:cNvSpPr/>
            <p:nvPr/>
          </p:nvSpPr>
          <p:spPr>
            <a:xfrm>
              <a:off x="3248856" y="4276032"/>
              <a:ext cx="3814639" cy="3777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ActiveMQ</a:t>
              </a:r>
              <a:endParaRPr lang="en-US" sz="1400" dirty="0"/>
            </a:p>
          </p:txBody>
        </p:sp>
        <p:sp>
          <p:nvSpPr>
            <p:cNvPr id="96" name="Flèche à angle droit 58"/>
            <p:cNvSpPr/>
            <p:nvPr/>
          </p:nvSpPr>
          <p:spPr>
            <a:xfrm rot="5400000">
              <a:off x="6208726" y="3832219"/>
              <a:ext cx="542679" cy="977423"/>
            </a:xfrm>
            <a:prstGeom prst="bentUpArrow">
              <a:avLst>
                <a:gd name="adj1" fmla="val 31370"/>
                <a:gd name="adj2" fmla="val 25000"/>
                <a:gd name="adj3" fmla="val 25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150485" y="4155856"/>
              <a:ext cx="1889927" cy="1354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/>
                <a:t>Consumers: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/>
                <a:t>Popularity DB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/>
                <a:t>SSB</a:t>
              </a:r>
              <a:endParaRPr lang="en-US" sz="1400" dirty="0"/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/>
                <a:t>Dashboard</a:t>
              </a:r>
            </a:p>
          </p:txBody>
        </p:sp>
        <p:grpSp>
          <p:nvGrpSpPr>
            <p:cNvPr id="98" name="Grouper 36"/>
            <p:cNvGrpSpPr/>
            <p:nvPr/>
          </p:nvGrpSpPr>
          <p:grpSpPr>
            <a:xfrm>
              <a:off x="240402" y="1492710"/>
              <a:ext cx="1451335" cy="1831164"/>
              <a:chOff x="3768282" y="3091676"/>
              <a:chExt cx="1451335" cy="1831164"/>
            </a:xfrm>
          </p:grpSpPr>
          <p:sp>
            <p:nvSpPr>
              <p:cNvPr id="99" name="Rectangle à coins arrondis 37"/>
              <p:cNvSpPr/>
              <p:nvPr/>
            </p:nvSpPr>
            <p:spPr>
              <a:xfrm>
                <a:off x="3768282" y="3091676"/>
                <a:ext cx="1451335" cy="183116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Cylindre 38"/>
              <p:cNvSpPr/>
              <p:nvPr/>
            </p:nvSpPr>
            <p:spPr>
              <a:xfrm>
                <a:off x="4023783" y="4360725"/>
                <a:ext cx="935181" cy="422946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Monitor</a:t>
                </a:r>
                <a:endParaRPr lang="en-US" sz="1100" dirty="0"/>
              </a:p>
            </p:txBody>
          </p:sp>
          <p:sp>
            <p:nvSpPr>
              <p:cNvPr id="101" name="Cylindre 39"/>
              <p:cNvSpPr/>
              <p:nvPr/>
            </p:nvSpPr>
            <p:spPr>
              <a:xfrm>
                <a:off x="4008262" y="3940254"/>
                <a:ext cx="950702" cy="458511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xroot4j</a:t>
                </a:r>
                <a:endParaRPr lang="en-US" sz="1400" dirty="0"/>
              </a:p>
            </p:txBody>
          </p:sp>
          <p:grpSp>
            <p:nvGrpSpPr>
              <p:cNvPr id="102" name="Grouper 40"/>
              <p:cNvGrpSpPr/>
              <p:nvPr/>
            </p:nvGrpSpPr>
            <p:grpSpPr>
              <a:xfrm>
                <a:off x="4008262" y="3185405"/>
                <a:ext cx="950702" cy="801279"/>
                <a:chOff x="6846822" y="3093018"/>
                <a:chExt cx="807129" cy="801279"/>
              </a:xfrm>
            </p:grpSpPr>
            <p:sp>
              <p:nvSpPr>
                <p:cNvPr id="103" name="Cylindre 41"/>
                <p:cNvSpPr/>
                <p:nvPr/>
              </p:nvSpPr>
              <p:spPr>
                <a:xfrm>
                  <a:off x="6846822" y="3609413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" name="Cylindre 42"/>
                <p:cNvSpPr/>
                <p:nvPr/>
              </p:nvSpPr>
              <p:spPr>
                <a:xfrm>
                  <a:off x="6846822" y="3351216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dCache</a:t>
                  </a:r>
                  <a:endParaRPr lang="en-US" sz="1400" dirty="0"/>
                </a:p>
              </p:txBody>
            </p:sp>
            <p:sp>
              <p:nvSpPr>
                <p:cNvPr id="105" name="Cylindre 43"/>
                <p:cNvSpPr/>
                <p:nvPr/>
              </p:nvSpPr>
              <p:spPr>
                <a:xfrm>
                  <a:off x="6846822" y="3093018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sp>
          <p:nvSpPr>
            <p:cNvPr id="106" name="ZoneTexte 35"/>
            <p:cNvSpPr txBox="1"/>
            <p:nvPr/>
          </p:nvSpPr>
          <p:spPr>
            <a:xfrm>
              <a:off x="1025977" y="5005114"/>
              <a:ext cx="993000" cy="71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Summary</a:t>
              </a:r>
            </a:p>
            <a:p>
              <a:r>
                <a:rPr lang="en-US" sz="1400" dirty="0" smtClean="0"/>
                <a:t>stream</a:t>
              </a:r>
              <a:endParaRPr lang="en-US" sz="1400" dirty="0"/>
            </a:p>
          </p:txBody>
        </p:sp>
        <p:sp>
          <p:nvSpPr>
            <p:cNvPr id="107" name="ZoneTexte 35"/>
            <p:cNvSpPr txBox="1"/>
            <p:nvPr/>
          </p:nvSpPr>
          <p:spPr>
            <a:xfrm>
              <a:off x="3648009" y="4588440"/>
              <a:ext cx="1974584" cy="42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Detailed stream</a:t>
              </a:r>
              <a:endParaRPr lang="en-US" sz="1400" dirty="0"/>
            </a:p>
          </p:txBody>
        </p:sp>
        <p:cxnSp>
          <p:nvCxnSpPr>
            <p:cNvPr id="108" name="Curved Connector 107"/>
            <p:cNvCxnSpPr>
              <a:stCxn id="76" idx="2"/>
              <a:endCxn id="72" idx="0"/>
            </p:cNvCxnSpPr>
            <p:nvPr/>
          </p:nvCxnSpPr>
          <p:spPr>
            <a:xfrm rot="16200000" flipH="1">
              <a:off x="5416958" y="2705321"/>
              <a:ext cx="524745" cy="79074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66" idx="3"/>
              <a:endCxn id="72" idx="0"/>
            </p:cNvCxnSpPr>
            <p:nvPr/>
          </p:nvCxnSpPr>
          <p:spPr>
            <a:xfrm rot="5400000">
              <a:off x="5937872" y="2344457"/>
              <a:ext cx="1155443" cy="88177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stCxn id="60" idx="3"/>
              <a:endCxn id="72" idx="0"/>
            </p:cNvCxnSpPr>
            <p:nvPr/>
          </p:nvCxnSpPr>
          <p:spPr>
            <a:xfrm rot="5400000">
              <a:off x="6635427" y="1900793"/>
              <a:ext cx="901552" cy="202299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5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02" y="1527258"/>
            <a:ext cx="2438400" cy="30677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Lightweight</a:t>
            </a:r>
          </a:p>
          <a:p>
            <a:r>
              <a:rPr lang="en-US" dirty="0"/>
              <a:t>XML</a:t>
            </a:r>
          </a:p>
          <a:p>
            <a:pPr lvl="1"/>
            <a:r>
              <a:rPr lang="en-US" dirty="0"/>
              <a:t>throughputs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redirections </a:t>
            </a:r>
          </a:p>
          <a:p>
            <a:pPr lvl="1"/>
            <a:r>
              <a:rPr lang="en-US" dirty="0"/>
              <a:t>per site</a:t>
            </a:r>
          </a:p>
          <a:p>
            <a:pPr lvl="1"/>
            <a:r>
              <a:rPr lang="en-US" dirty="0"/>
              <a:t>per server</a:t>
            </a:r>
          </a:p>
          <a:p>
            <a:r>
              <a:rPr lang="en-US" dirty="0"/>
              <a:t>Results stored in </a:t>
            </a:r>
            <a:r>
              <a:rPr lang="en-US" dirty="0" err="1"/>
              <a:t>postgresql</a:t>
            </a:r>
            <a:endParaRPr lang="en-US" dirty="0"/>
          </a:p>
          <a:p>
            <a:r>
              <a:rPr lang="en-US" dirty="0"/>
              <a:t>Shown in </a:t>
            </a:r>
            <a:r>
              <a:rPr lang="en-US" dirty="0" err="1" smtClean="0"/>
              <a:t>MonaLisa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Screen Shot 2013-09-04 at 18.04.34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75" y="1527258"/>
            <a:ext cx="6325283" cy="4889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06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2373489" cy="3733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Gives full information in real time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actionable</a:t>
            </a:r>
            <a:r>
              <a:rPr lang="en-US" dirty="0"/>
              <a:t>!</a:t>
            </a:r>
          </a:p>
          <a:p>
            <a:r>
              <a:rPr lang="en-US" dirty="0"/>
              <a:t>Several streams</a:t>
            </a:r>
          </a:p>
          <a:p>
            <a:r>
              <a:rPr lang="en-US" dirty="0"/>
              <a:t>File info</a:t>
            </a:r>
          </a:p>
          <a:p>
            <a:pPr lvl="1"/>
            <a:r>
              <a:rPr lang="en-US" dirty="0"/>
              <a:t>Path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Close</a:t>
            </a:r>
          </a:p>
          <a:p>
            <a:pPr lvl="1"/>
            <a:r>
              <a:rPr lang="en-US" dirty="0"/>
              <a:t>Reads/</a:t>
            </a:r>
            <a:r>
              <a:rPr lang="en-US" dirty="0" err="1"/>
              <a:t>Vreads</a:t>
            </a:r>
            <a:r>
              <a:rPr lang="en-US" dirty="0"/>
              <a:t>/Writes, …</a:t>
            </a:r>
          </a:p>
          <a:p>
            <a:r>
              <a:rPr lang="en-US" dirty="0"/>
              <a:t>User info</a:t>
            </a:r>
          </a:p>
          <a:p>
            <a:pPr lvl="1"/>
            <a:r>
              <a:rPr lang="en-US" dirty="0"/>
              <a:t>hostname</a:t>
            </a:r>
          </a:p>
          <a:p>
            <a:pPr lvl="1"/>
            <a:r>
              <a:rPr lang="en-US" dirty="0"/>
              <a:t>DN</a:t>
            </a:r>
          </a:p>
          <a:p>
            <a:pPr lvl="1"/>
            <a:r>
              <a:rPr lang="en-US" dirty="0" err="1"/>
              <a:t>pid</a:t>
            </a:r>
            <a:endParaRPr lang="en-US" dirty="0"/>
          </a:p>
          <a:p>
            <a:r>
              <a:rPr lang="en-US" dirty="0"/>
              <a:t>Server info</a:t>
            </a:r>
          </a:p>
          <a:p>
            <a:r>
              <a:rPr lang="en-US" dirty="0"/>
              <a:t>Application Info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09218" y="1842434"/>
            <a:ext cx="42755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Can see each currently open file </a:t>
            </a:r>
          </a:p>
          <a:p>
            <a:r>
              <a:rPr lang="en-US" dirty="0" smtClean="0"/>
              <a:t>Usually &gt;5k files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://atl-prod05.slac.stanford.edu:4242/</a:t>
            </a:r>
            <a:endParaRPr lang="en-US" dirty="0"/>
          </a:p>
        </p:txBody>
      </p:sp>
      <p:pic>
        <p:nvPicPr>
          <p:cNvPr id="8" name="Picture 7" descr="Screen Shot 2013-09-02 at 14.53.43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363306"/>
            <a:ext cx="5898371" cy="142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94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monitoring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WLCG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 collects and keeps </a:t>
            </a:r>
            <a:r>
              <a:rPr lang="en-US" dirty="0" smtClean="0"/>
              <a:t>all the </a:t>
            </a:r>
            <a:r>
              <a:rPr lang="en-US" dirty="0"/>
              <a:t>information</a:t>
            </a:r>
          </a:p>
          <a:p>
            <a:r>
              <a:rPr lang="en-US" dirty="0"/>
              <a:t>Will make it easy to slice &amp; dice data</a:t>
            </a:r>
          </a:p>
          <a:p>
            <a:r>
              <a:rPr lang="en-US" dirty="0"/>
              <a:t>This is what shifters will look at when in production</a:t>
            </a:r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 Shot 2013-09-02 at 17.42.12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16" y="3202355"/>
            <a:ext cx="5046271" cy="289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09-02 at 17.47.3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8" y="3202355"/>
            <a:ext cx="3691815" cy="3375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05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FAILOVER to 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2220499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dirty="0" err="1" smtClean="0"/>
              <a:t>PanDA</a:t>
            </a:r>
            <a:r>
              <a:rPr lang="en-US" dirty="0" smtClean="0"/>
              <a:t> (</a:t>
            </a:r>
            <a:r>
              <a:rPr lang="en-US" b="1" dirty="0"/>
              <a:t>distributed production </a:t>
            </a:r>
            <a:r>
              <a:rPr lang="en-US" b="1" dirty="0" smtClean="0"/>
              <a:t>and analysis </a:t>
            </a:r>
            <a:r>
              <a:rPr lang="en-US" b="1" dirty="0"/>
              <a:t>system for </a:t>
            </a:r>
            <a:r>
              <a:rPr lang="en-US" b="1" dirty="0" smtClean="0"/>
              <a:t>ATLAS</a:t>
            </a:r>
            <a:r>
              <a:rPr lang="en-US" dirty="0" smtClean="0"/>
              <a:t>) sends job only to sites having all the input data.</a:t>
            </a:r>
          </a:p>
          <a:p>
            <a:r>
              <a:rPr lang="en-US" dirty="0" smtClean="0"/>
              <a:t>In case that an input file can not be obtained after 2 tries, the file will be obtained through FAX in case it exists anywhere else. </a:t>
            </a:r>
          </a:p>
          <a:p>
            <a:r>
              <a:rPr lang="en-US" dirty="0" smtClean="0"/>
              <a:t>There are in average 2.8 copies of files from recent reprocessing in FAX.</a:t>
            </a:r>
          </a:p>
          <a:p>
            <a:pPr marL="68580" indent="0">
              <a:buNone/>
            </a:pPr>
            <a:r>
              <a:rPr lang="en-US" dirty="0" smtClean="0"/>
              <a:t>Ultimate success would be for a site to for example update it’s storage without first draining it of jobs. 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Screen Shot 2013-08-25 at 11.43.21 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33" y="3957942"/>
            <a:ext cx="5769705" cy="25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6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Brokering to 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 smtClean="0"/>
              <a:t>One can broker jobs to sites that don’t have all or part of input data and use FAX to read them directly. Beneficial in cases where:</a:t>
            </a:r>
          </a:p>
          <a:p>
            <a:r>
              <a:rPr lang="en-US" dirty="0" smtClean="0"/>
              <a:t>Site have very often full queues as some specific data exist only there</a:t>
            </a:r>
          </a:p>
          <a:p>
            <a:r>
              <a:rPr lang="en-US" dirty="0"/>
              <a:t>S</a:t>
            </a:r>
            <a:r>
              <a:rPr lang="en-US" dirty="0" smtClean="0"/>
              <a:t>ite has free CPUs, good connectivity but not enough storage/data</a:t>
            </a:r>
          </a:p>
          <a:p>
            <a:r>
              <a:rPr lang="en-US" dirty="0" smtClean="0"/>
              <a:t>One can use </a:t>
            </a:r>
            <a:r>
              <a:rPr lang="en-US" dirty="0"/>
              <a:t>e</a:t>
            </a:r>
            <a:r>
              <a:rPr lang="en-US" dirty="0" smtClean="0"/>
              <a:t>xternal sources of CPU cycles (OSG, Amazon/Google cloud based queues,…)</a:t>
            </a:r>
          </a:p>
          <a:p>
            <a:pPr marL="68580" indent="0">
              <a:buNone/>
            </a:pPr>
            <a:r>
              <a:rPr lang="en-US" dirty="0" smtClean="0"/>
              <a:t>For this approach to be efficient, system has to “know” expected available bandwidth between a queue and all of the FAX endpoints. </a:t>
            </a:r>
            <a:endParaRPr lang="en-US" dirty="0"/>
          </a:p>
          <a:p>
            <a:pPr marL="68580" indent="0">
              <a:buNone/>
            </a:pPr>
            <a:r>
              <a:rPr lang="en-US" dirty="0" smtClean="0"/>
              <a:t>We continuously measure this data and store it in </a:t>
            </a:r>
            <a:r>
              <a:rPr lang="en-US" b="1" dirty="0" smtClean="0"/>
              <a:t>Cost Matrix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r>
              <a:rPr lang="en-US" dirty="0" smtClean="0"/>
              <a:t>We expect brokering to </a:t>
            </a:r>
            <a:r>
              <a:rPr lang="en-US" dirty="0"/>
              <a:t>F</a:t>
            </a:r>
            <a:r>
              <a:rPr lang="en-US" dirty="0" smtClean="0"/>
              <a:t>AX </a:t>
            </a:r>
            <a:r>
              <a:rPr lang="en-US" dirty="0" smtClean="0"/>
              <a:t>to be functional in a few months.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9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loud 133"/>
          <p:cNvSpPr/>
          <p:nvPr/>
        </p:nvSpPr>
        <p:spPr>
          <a:xfrm rot="857705">
            <a:off x="360110" y="4931617"/>
            <a:ext cx="2158638" cy="151231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887"/>
            <a:ext cx="7772400" cy="1143000"/>
          </a:xfrm>
        </p:spPr>
        <p:txBody>
          <a:bodyPr/>
          <a:lstStyle/>
          <a:p>
            <a:r>
              <a:rPr lang="en-US" dirty="0" smtClean="0"/>
              <a:t>COST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18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463175" y="4850046"/>
            <a:ext cx="2072585" cy="1224005"/>
            <a:chOff x="920714" y="5417913"/>
            <a:chExt cx="2281096" cy="1647065"/>
          </a:xfrm>
          <a:noFill/>
        </p:grpSpPr>
        <p:pic>
          <p:nvPicPr>
            <p:cNvPr id="71" name="Picture 70" descr="HClogo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14" y="5417913"/>
              <a:ext cx="2281096" cy="1504257"/>
            </a:xfrm>
            <a:prstGeom prst="rect">
              <a:avLst/>
            </a:prstGeom>
            <a:grpFill/>
          </p:spPr>
        </p:pic>
        <p:sp>
          <p:nvSpPr>
            <p:cNvPr id="72" name="TextBox 71"/>
            <p:cNvSpPr txBox="1"/>
            <p:nvPr/>
          </p:nvSpPr>
          <p:spPr>
            <a:xfrm>
              <a:off x="1163278" y="6695646"/>
              <a:ext cx="167267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ammerCloud</a:t>
              </a:r>
              <a:endParaRPr lang="en-US" dirty="0"/>
            </a:p>
          </p:txBody>
        </p:sp>
      </p:grpSp>
      <p:sp>
        <p:nvSpPr>
          <p:cNvPr id="73" name="Cloud 72"/>
          <p:cNvSpPr/>
          <p:nvPr/>
        </p:nvSpPr>
        <p:spPr>
          <a:xfrm>
            <a:off x="373392" y="1012827"/>
            <a:ext cx="5338944" cy="306074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  <a:p>
            <a:pPr algn="ctr"/>
            <a:r>
              <a:rPr lang="en-US" sz="2000" dirty="0" smtClean="0"/>
              <a:t>FAX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pic>
        <p:nvPicPr>
          <p:cNvPr id="74" name="Picture 73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98" y="2823184"/>
            <a:ext cx="523692" cy="453131"/>
          </a:xfrm>
          <a:prstGeom prst="rect">
            <a:avLst/>
          </a:prstGeom>
        </p:spPr>
      </p:pic>
      <p:pic>
        <p:nvPicPr>
          <p:cNvPr id="75" name="Picture 74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63" y="2922256"/>
            <a:ext cx="523692" cy="453131"/>
          </a:xfrm>
          <a:prstGeom prst="rect">
            <a:avLst/>
          </a:prstGeom>
        </p:spPr>
      </p:pic>
      <p:pic>
        <p:nvPicPr>
          <p:cNvPr id="76" name="Picture 75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59" y="2590268"/>
            <a:ext cx="523692" cy="453131"/>
          </a:xfrm>
          <a:prstGeom prst="rect">
            <a:avLst/>
          </a:prstGeom>
        </p:spPr>
      </p:pic>
      <p:pic>
        <p:nvPicPr>
          <p:cNvPr id="77" name="Picture 76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12" y="2590268"/>
            <a:ext cx="523692" cy="453131"/>
          </a:xfrm>
          <a:prstGeom prst="rect">
            <a:avLst/>
          </a:prstGeom>
        </p:spPr>
      </p:pic>
      <p:pic>
        <p:nvPicPr>
          <p:cNvPr id="78" name="Picture 77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6" y="2660514"/>
            <a:ext cx="523692" cy="453131"/>
          </a:xfrm>
          <a:prstGeom prst="rect">
            <a:avLst/>
          </a:prstGeom>
        </p:spPr>
      </p:pic>
      <p:pic>
        <p:nvPicPr>
          <p:cNvPr id="79" name="Picture 78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85" y="2695690"/>
            <a:ext cx="523692" cy="453131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1237622" y="3043399"/>
            <a:ext cx="3748236" cy="1806647"/>
            <a:chOff x="1237622" y="3043399"/>
            <a:chExt cx="3748236" cy="1806647"/>
          </a:xfrm>
        </p:grpSpPr>
        <p:cxnSp>
          <p:nvCxnSpPr>
            <p:cNvPr id="81" name="Straight Arrow Connector 80"/>
            <p:cNvCxnSpPr>
              <a:stCxn id="71" idx="0"/>
              <a:endCxn id="78" idx="2"/>
            </p:cNvCxnSpPr>
            <p:nvPr/>
          </p:nvCxnSpPr>
          <p:spPr>
            <a:xfrm flipH="1" flipV="1">
              <a:off x="1237622" y="3113645"/>
              <a:ext cx="261846" cy="173640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1" idx="0"/>
              <a:endCxn id="79" idx="2"/>
            </p:cNvCxnSpPr>
            <p:nvPr/>
          </p:nvCxnSpPr>
          <p:spPr>
            <a:xfrm flipV="1">
              <a:off x="1499468" y="3148821"/>
              <a:ext cx="1032563" cy="17012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1" idx="0"/>
              <a:endCxn id="74" idx="2"/>
            </p:cNvCxnSpPr>
            <p:nvPr/>
          </p:nvCxnSpPr>
          <p:spPr>
            <a:xfrm flipV="1">
              <a:off x="1499468" y="3276315"/>
              <a:ext cx="334776" cy="157373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0"/>
              <a:endCxn id="77" idx="2"/>
            </p:cNvCxnSpPr>
            <p:nvPr/>
          </p:nvCxnSpPr>
          <p:spPr>
            <a:xfrm flipV="1">
              <a:off x="1499468" y="3043399"/>
              <a:ext cx="3486390" cy="1806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1" idx="0"/>
              <a:endCxn id="75" idx="2"/>
            </p:cNvCxnSpPr>
            <p:nvPr/>
          </p:nvCxnSpPr>
          <p:spPr>
            <a:xfrm flipV="1">
              <a:off x="1499468" y="3375387"/>
              <a:ext cx="2879341" cy="147465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1" idx="0"/>
              <a:endCxn id="76" idx="2"/>
            </p:cNvCxnSpPr>
            <p:nvPr/>
          </p:nvCxnSpPr>
          <p:spPr>
            <a:xfrm flipV="1">
              <a:off x="1499468" y="3043399"/>
              <a:ext cx="2023237" cy="1806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147496" y="2873488"/>
            <a:ext cx="3810581" cy="339821"/>
            <a:chOff x="2571148" y="3293450"/>
            <a:chExt cx="4193941" cy="457275"/>
          </a:xfrm>
        </p:grpSpPr>
        <p:cxnSp>
          <p:nvCxnSpPr>
            <p:cNvPr id="88" name="Straight Arrow Connector 87"/>
            <p:cNvCxnSpPr/>
            <p:nvPr/>
          </p:nvCxnSpPr>
          <p:spPr>
            <a:xfrm>
              <a:off x="2571148" y="3370011"/>
              <a:ext cx="742720" cy="22831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2571148" y="3370011"/>
              <a:ext cx="1424632" cy="65298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571148" y="3293450"/>
              <a:ext cx="2514972" cy="76561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2571148" y="3370011"/>
              <a:ext cx="3457204" cy="38071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2571148" y="3293451"/>
              <a:ext cx="4125324" cy="7656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086120" y="3293451"/>
              <a:ext cx="942232" cy="4572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6028352" y="3293451"/>
              <a:ext cx="736737" cy="4572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313868" y="3293451"/>
              <a:ext cx="1772252" cy="3048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3995780" y="3435309"/>
              <a:ext cx="2032572" cy="315416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313868" y="3293451"/>
              <a:ext cx="3382604" cy="399399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859" y="5457704"/>
            <a:ext cx="1494587" cy="541613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6594374" y="4778532"/>
            <a:ext cx="1294833" cy="455892"/>
            <a:chOff x="7181708" y="5001926"/>
            <a:chExt cx="1536660" cy="516049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1708" y="5001926"/>
              <a:ext cx="653346" cy="516049"/>
            </a:xfrm>
            <a:prstGeom prst="rect">
              <a:avLst/>
            </a:prstGeom>
          </p:spPr>
        </p:pic>
        <p:sp>
          <p:nvSpPr>
            <p:cNvPr id="103" name="Flèche droite rayée 57"/>
            <p:cNvSpPr/>
            <p:nvPr/>
          </p:nvSpPr>
          <p:spPr>
            <a:xfrm>
              <a:off x="7970296" y="5114646"/>
              <a:ext cx="748072" cy="31529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37622" y="3043398"/>
            <a:ext cx="3748237" cy="2414306"/>
            <a:chOff x="1237622" y="3043398"/>
            <a:chExt cx="3748237" cy="2414306"/>
          </a:xfrm>
        </p:grpSpPr>
        <p:cxnSp>
          <p:nvCxnSpPr>
            <p:cNvPr id="105" name="Curved Connector 104"/>
            <p:cNvCxnSpPr>
              <a:stCxn id="78" idx="2"/>
              <a:endCxn id="99" idx="0"/>
            </p:cNvCxnSpPr>
            <p:nvPr/>
          </p:nvCxnSpPr>
          <p:spPr>
            <a:xfrm rot="16200000" flipH="1">
              <a:off x="1450858" y="2900408"/>
              <a:ext cx="2344059" cy="277053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/>
            <p:cNvCxnSpPr>
              <a:stCxn id="74" idx="2"/>
              <a:endCxn id="99" idx="0"/>
            </p:cNvCxnSpPr>
            <p:nvPr/>
          </p:nvCxnSpPr>
          <p:spPr>
            <a:xfrm rot="16200000" flipH="1">
              <a:off x="1830504" y="3280054"/>
              <a:ext cx="2181389" cy="2173909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106"/>
            <p:cNvCxnSpPr>
              <a:stCxn id="79" idx="2"/>
              <a:endCxn id="99" idx="0"/>
            </p:cNvCxnSpPr>
            <p:nvPr/>
          </p:nvCxnSpPr>
          <p:spPr>
            <a:xfrm rot="16200000" flipH="1">
              <a:off x="2115651" y="3565201"/>
              <a:ext cx="2308883" cy="1476122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107"/>
            <p:cNvCxnSpPr>
              <a:stCxn id="76" idx="2"/>
              <a:endCxn id="99" idx="0"/>
            </p:cNvCxnSpPr>
            <p:nvPr/>
          </p:nvCxnSpPr>
          <p:spPr>
            <a:xfrm rot="16200000" flipH="1">
              <a:off x="2558277" y="4007827"/>
              <a:ext cx="2414305" cy="485448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75" idx="2"/>
              <a:endCxn id="99" idx="0"/>
            </p:cNvCxnSpPr>
            <p:nvPr/>
          </p:nvCxnSpPr>
          <p:spPr>
            <a:xfrm rot="5400000">
              <a:off x="3152323" y="4231217"/>
              <a:ext cx="2082317" cy="370656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stCxn id="77" idx="2"/>
              <a:endCxn id="99" idx="0"/>
            </p:cNvCxnSpPr>
            <p:nvPr/>
          </p:nvCxnSpPr>
          <p:spPr>
            <a:xfrm rot="5400000">
              <a:off x="3289854" y="3761699"/>
              <a:ext cx="2414305" cy="97770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237622" y="1214515"/>
            <a:ext cx="3748237" cy="1707740"/>
            <a:chOff x="1237622" y="1214515"/>
            <a:chExt cx="3748237" cy="1707740"/>
          </a:xfrm>
        </p:grpSpPr>
        <p:pic>
          <p:nvPicPr>
            <p:cNvPr id="112" name="Picture 111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605" y="1920084"/>
              <a:ext cx="354578" cy="374150"/>
            </a:xfrm>
            <a:prstGeom prst="rect">
              <a:avLst/>
            </a:prstGeom>
          </p:spPr>
        </p:pic>
        <p:pic>
          <p:nvPicPr>
            <p:cNvPr id="113" name="Picture 112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31" y="1214515"/>
              <a:ext cx="354578" cy="374150"/>
            </a:xfrm>
            <a:prstGeom prst="rect">
              <a:avLst/>
            </a:prstGeom>
          </p:spPr>
        </p:pic>
        <p:pic>
          <p:nvPicPr>
            <p:cNvPr id="114" name="Picture 113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585" y="1920083"/>
              <a:ext cx="354578" cy="374150"/>
            </a:xfrm>
            <a:prstGeom prst="rect">
              <a:avLst/>
            </a:prstGeom>
          </p:spPr>
        </p:pic>
        <p:cxnSp>
          <p:nvCxnSpPr>
            <p:cNvPr id="115" name="Elbow Connector 114"/>
            <p:cNvCxnSpPr>
              <a:stCxn id="112" idx="2"/>
              <a:endCxn id="78" idx="0"/>
            </p:cNvCxnSpPr>
            <p:nvPr/>
          </p:nvCxnSpPr>
          <p:spPr>
            <a:xfrm rot="5400000">
              <a:off x="1349618" y="2182238"/>
              <a:ext cx="366280" cy="590272"/>
            </a:xfrm>
            <a:prstGeom prst="bentConnector3">
              <a:avLst>
                <a:gd name="adj1" fmla="val 53789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/>
            <p:cNvCxnSpPr>
              <a:stCxn id="112" idx="2"/>
              <a:endCxn id="74" idx="0"/>
            </p:cNvCxnSpPr>
            <p:nvPr/>
          </p:nvCxnSpPr>
          <p:spPr>
            <a:xfrm rot="16200000" flipH="1">
              <a:off x="1566594" y="2555534"/>
              <a:ext cx="528950" cy="6350"/>
            </a:xfrm>
            <a:prstGeom prst="bentConnector3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112" idx="2"/>
              <a:endCxn id="79" idx="0"/>
            </p:cNvCxnSpPr>
            <p:nvPr/>
          </p:nvCxnSpPr>
          <p:spPr>
            <a:xfrm rot="16200000" flipH="1">
              <a:off x="1979234" y="2142893"/>
              <a:ext cx="401456" cy="704137"/>
            </a:xfrm>
            <a:prstGeom prst="bentConnector3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>
              <a:stCxn id="113" idx="2"/>
              <a:endCxn id="112" idx="0"/>
            </p:cNvCxnSpPr>
            <p:nvPr/>
          </p:nvCxnSpPr>
          <p:spPr>
            <a:xfrm rot="5400000">
              <a:off x="2102898" y="1313661"/>
              <a:ext cx="331419" cy="88142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Elbow Connector 118"/>
            <p:cNvCxnSpPr>
              <a:stCxn id="113" idx="2"/>
              <a:endCxn id="114" idx="0"/>
            </p:cNvCxnSpPr>
            <p:nvPr/>
          </p:nvCxnSpPr>
          <p:spPr>
            <a:xfrm rot="16200000" flipH="1">
              <a:off x="3141888" y="1156097"/>
              <a:ext cx="331418" cy="119655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Elbow Connector 119"/>
            <p:cNvCxnSpPr>
              <a:stCxn id="114" idx="2"/>
              <a:endCxn id="77" idx="0"/>
            </p:cNvCxnSpPr>
            <p:nvPr/>
          </p:nvCxnSpPr>
          <p:spPr>
            <a:xfrm rot="16200000" flipH="1">
              <a:off x="4297849" y="1902258"/>
              <a:ext cx="296035" cy="107998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/>
            <p:cNvCxnSpPr>
              <a:stCxn id="114" idx="2"/>
              <a:endCxn id="75" idx="0"/>
            </p:cNvCxnSpPr>
            <p:nvPr/>
          </p:nvCxnSpPr>
          <p:spPr>
            <a:xfrm rot="16200000" flipH="1">
              <a:off x="3828330" y="2371776"/>
              <a:ext cx="628023" cy="47293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/>
            <p:cNvCxnSpPr>
              <a:stCxn id="114" idx="2"/>
              <a:endCxn id="76" idx="0"/>
            </p:cNvCxnSpPr>
            <p:nvPr/>
          </p:nvCxnSpPr>
          <p:spPr>
            <a:xfrm rot="5400000">
              <a:off x="3566273" y="2250666"/>
              <a:ext cx="296035" cy="38316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958077" y="5457704"/>
            <a:ext cx="2157815" cy="618472"/>
            <a:chOff x="5274240" y="5945349"/>
            <a:chExt cx="2560814" cy="700082"/>
          </a:xfrm>
        </p:grpSpPr>
        <p:sp>
          <p:nvSpPr>
            <p:cNvPr id="125" name="Flèche droite rayée 57"/>
            <p:cNvSpPr/>
            <p:nvPr/>
          </p:nvSpPr>
          <p:spPr>
            <a:xfrm>
              <a:off x="5274240" y="6145191"/>
              <a:ext cx="1068754" cy="315502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Rest</a:t>
              </a:r>
              <a:endParaRPr lang="en-US" sz="1400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433211" y="5945349"/>
              <a:ext cx="1401843" cy="7000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SSB</a:t>
              </a:r>
            </a:p>
            <a:p>
              <a:pPr algn="ctr"/>
              <a:r>
                <a:rPr lang="en-US" sz="1100" b="1" dirty="0" smtClean="0">
                  <a:solidFill>
                    <a:schemeClr val="bg1"/>
                  </a:solidFill>
                </a:rPr>
                <a:t>FAX cost matrix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236660" y="4327382"/>
            <a:ext cx="1491529" cy="1873024"/>
            <a:chOff x="8010812" y="4762719"/>
            <a:chExt cx="1770091" cy="1979261"/>
          </a:xfrm>
        </p:grpSpPr>
        <p:sp>
          <p:nvSpPr>
            <p:cNvPr id="128" name="Rectangle 127"/>
            <p:cNvSpPr/>
            <p:nvPr/>
          </p:nvSpPr>
          <p:spPr>
            <a:xfrm>
              <a:off x="8895809" y="4762719"/>
              <a:ext cx="885094" cy="19792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SSB</a:t>
              </a:r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S</a:t>
              </a:r>
              <a:r>
                <a:rPr lang="en-US" sz="1100" dirty="0" smtClean="0">
                  <a:solidFill>
                    <a:srgbClr val="000000"/>
                  </a:solidFill>
                </a:rPr>
                <a:t>onar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view</a:t>
              </a:r>
            </a:p>
          </p:txBody>
        </p:sp>
        <p:sp>
          <p:nvSpPr>
            <p:cNvPr id="129" name="Flèche droite rayée 57"/>
            <p:cNvSpPr/>
            <p:nvPr/>
          </p:nvSpPr>
          <p:spPr>
            <a:xfrm>
              <a:off x="8010812" y="6145191"/>
              <a:ext cx="748072" cy="315502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594374" y="4191703"/>
            <a:ext cx="1311903" cy="371488"/>
            <a:chOff x="7201966" y="4684259"/>
            <a:chExt cx="1556918" cy="420507"/>
          </a:xfrm>
        </p:grpSpPr>
        <p:sp>
          <p:nvSpPr>
            <p:cNvPr id="131" name="Flèche droite rayée 57"/>
            <p:cNvSpPr/>
            <p:nvPr/>
          </p:nvSpPr>
          <p:spPr>
            <a:xfrm>
              <a:off x="8010812" y="4789468"/>
              <a:ext cx="748072" cy="31529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201966" y="4684259"/>
              <a:ext cx="653346" cy="4205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FTS</a:t>
              </a:r>
              <a:endParaRPr lang="en-US" sz="1400" dirty="0"/>
            </a:p>
          </p:txBody>
        </p:sp>
      </p:grpSp>
      <p:sp>
        <p:nvSpPr>
          <p:cNvPr id="133" name="Content Placeholder 2"/>
          <p:cNvSpPr>
            <a:spLocks noGrp="1"/>
          </p:cNvSpPr>
          <p:nvPr>
            <p:ph idx="1"/>
          </p:nvPr>
        </p:nvSpPr>
        <p:spPr>
          <a:xfrm>
            <a:off x="6079517" y="85887"/>
            <a:ext cx="2930504" cy="32689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Measures transfer rates (memory-to-memory) between 42 ANALY queues and each FAX endpoint</a:t>
            </a:r>
          </a:p>
          <a:p>
            <a:pPr>
              <a:lnSpc>
                <a:spcPct val="120000"/>
              </a:lnSpc>
            </a:pPr>
            <a:r>
              <a:rPr lang="en-US" dirty="0"/>
              <a:t>Jobs submitted by </a:t>
            </a:r>
            <a:r>
              <a:rPr lang="en-US" dirty="0" smtClean="0"/>
              <a:t>HammerCloud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Jobs </a:t>
            </a:r>
            <a:r>
              <a:rPr lang="en-US" dirty="0"/>
              <a:t>send results to </a:t>
            </a:r>
            <a:r>
              <a:rPr lang="en-US" dirty="0" smtClean="0"/>
              <a:t>ActiveMQ</a:t>
            </a:r>
            <a:r>
              <a:rPr lang="en-US" dirty="0"/>
              <a:t>, consumed  by dedicated machine stored in SSB view “FAX cost matrix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7236660" y="3268937"/>
            <a:ext cx="1491529" cy="922766"/>
            <a:chOff x="7236660" y="3268937"/>
            <a:chExt cx="1491529" cy="922766"/>
          </a:xfrm>
        </p:grpSpPr>
        <p:sp>
          <p:nvSpPr>
            <p:cNvPr id="141" name="Rectangle 140"/>
            <p:cNvSpPr/>
            <p:nvPr/>
          </p:nvSpPr>
          <p:spPr>
            <a:xfrm>
              <a:off x="7236660" y="3268937"/>
              <a:ext cx="1491529" cy="4372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PanDA</a:t>
              </a:r>
              <a:endParaRPr lang="en-US" dirty="0"/>
            </a:p>
          </p:txBody>
        </p:sp>
        <p:sp>
          <p:nvSpPr>
            <p:cNvPr id="142" name="Up Arrow 141"/>
            <p:cNvSpPr/>
            <p:nvPr/>
          </p:nvSpPr>
          <p:spPr>
            <a:xfrm>
              <a:off x="8064491" y="3831110"/>
              <a:ext cx="572557" cy="36059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588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02153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With a </a:t>
            </a:r>
            <a:r>
              <a:rPr lang="en-US" dirty="0" smtClean="0"/>
              <a:t>dedicated </a:t>
            </a:r>
            <a:r>
              <a:rPr lang="en-US" dirty="0" smtClean="0"/>
              <a:t>CPUs or a lot of CPUs available on demand, we can provide “map-reduce-like” web applications for some simpler tasks requiring access to most of the data.</a:t>
            </a:r>
          </a:p>
          <a:p>
            <a:r>
              <a:rPr lang="en-US" dirty="0"/>
              <a:t>O</a:t>
            </a:r>
            <a:r>
              <a:rPr lang="en-US" dirty="0" smtClean="0"/>
              <a:t>ngoing developments:</a:t>
            </a:r>
          </a:p>
          <a:p>
            <a:pPr lvl="1"/>
            <a:r>
              <a:rPr lang="en-US" dirty="0" smtClean="0"/>
              <a:t>EventPickingService</a:t>
            </a:r>
          </a:p>
          <a:p>
            <a:pPr lvl="2"/>
            <a:r>
              <a:rPr lang="en-US" dirty="0" smtClean="0"/>
              <a:t>Requires access to potentially all data</a:t>
            </a:r>
          </a:p>
          <a:p>
            <a:pPr lvl="2"/>
            <a:r>
              <a:rPr lang="en-US" dirty="0" smtClean="0"/>
              <a:t>Not much bandwidth</a:t>
            </a:r>
          </a:p>
          <a:p>
            <a:pPr lvl="2"/>
            <a:r>
              <a:rPr lang="en-US" dirty="0" smtClean="0"/>
              <a:t>Not much CPU</a:t>
            </a:r>
            <a:endParaRPr lang="en-US" dirty="0"/>
          </a:p>
          <a:p>
            <a:pPr lvl="1"/>
            <a:r>
              <a:rPr lang="en-US" dirty="0" smtClean="0"/>
              <a:t>SkimSlimService</a:t>
            </a:r>
          </a:p>
          <a:p>
            <a:pPr lvl="2"/>
            <a:r>
              <a:rPr lang="en-US" dirty="0" smtClean="0"/>
              <a:t>To help users go from multi terabyte data to multi gigabyte scale data</a:t>
            </a:r>
          </a:p>
          <a:p>
            <a:pPr lvl="2"/>
            <a:r>
              <a:rPr lang="en-US" dirty="0" smtClean="0"/>
              <a:t>Very frequent grid task</a:t>
            </a:r>
          </a:p>
          <a:p>
            <a:pPr lvl="2"/>
            <a:r>
              <a:rPr lang="en-US" dirty="0" smtClean="0"/>
              <a:t>A lot of optimizations possible</a:t>
            </a:r>
          </a:p>
          <a:p>
            <a:pPr lvl="2"/>
            <a:r>
              <a:rPr lang="en-US" dirty="0" smtClean="0"/>
              <a:t>Need to find balance between making it general and useful enough while limiting resource usage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22" y="133527"/>
            <a:ext cx="7772400" cy="1143000"/>
          </a:xfrm>
        </p:spPr>
        <p:txBody>
          <a:bodyPr/>
          <a:lstStyle/>
          <a:p>
            <a:r>
              <a:rPr lang="en-US" dirty="0" smtClean="0"/>
              <a:t>What is FAX?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24" y="1900605"/>
            <a:ext cx="8074776" cy="1282862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Read only</a:t>
            </a:r>
          </a:p>
          <a:p>
            <a:r>
              <a:rPr lang="en-US" dirty="0" smtClean="0"/>
              <a:t>It </a:t>
            </a:r>
            <a:r>
              <a:rPr lang="en-US" dirty="0"/>
              <a:t>relies on a </a:t>
            </a:r>
            <a:r>
              <a:rPr lang="en-US" dirty="0" smtClean="0">
                <a:hlinkClick r:id="rId2"/>
              </a:rPr>
              <a:t>gLFN</a:t>
            </a:r>
            <a:r>
              <a:rPr lang="en-US" dirty="0" smtClean="0"/>
              <a:t> (</a:t>
            </a:r>
            <a:r>
              <a:rPr lang="en-US" dirty="0" err="1"/>
              <a:t>globalLogicalFileName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Currently 42 sites are part of FAX (all </a:t>
            </a:r>
            <a:r>
              <a:rPr lang="en-US" dirty="0"/>
              <a:t>the </a:t>
            </a:r>
            <a:r>
              <a:rPr lang="en-US" dirty="0" smtClean="0"/>
              <a:t>US, DE, UK, ES, CERN…)</a:t>
            </a:r>
          </a:p>
          <a:p>
            <a:r>
              <a:rPr lang="en-US" dirty="0" smtClean="0"/>
              <a:t>&gt; 98% of all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D36C-4D1A-4A4B-A2DE-3FD323663130}" type="datetime1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Ilija Vukotic </a:t>
            </a:r>
            <a:r>
              <a:rPr lang="en-US" dirty="0" err="1" smtClean="0"/>
              <a:t>ivukotic@uchicago.edu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533" y="1180319"/>
            <a:ext cx="860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0">
              <a:buNone/>
            </a:pPr>
            <a:r>
              <a:rPr lang="en-US" dirty="0"/>
              <a:t>FAX (Federated ATLAS Xrootd) is a way to directly access most of the ATLAS data from </a:t>
            </a:r>
            <a:r>
              <a:rPr lang="en-US" dirty="0" smtClean="0"/>
              <a:t>anywhere.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07156" y="3228622"/>
            <a:ext cx="7651044" cy="3101621"/>
            <a:chOff x="381000" y="3009245"/>
            <a:chExt cx="9029700" cy="4215339"/>
          </a:xfrm>
        </p:grpSpPr>
        <p:pic>
          <p:nvPicPr>
            <p:cNvPr id="12" name="Picture 11" descr="Screen Shot 2013-08-30 at 16.23.59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3009245"/>
              <a:ext cx="9029700" cy="42153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 descr="Screen Shot 2013-08-30 at 16.27.01 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023" y="3009245"/>
              <a:ext cx="3048077" cy="12123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8202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astedGraphic-8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95" y="3138475"/>
            <a:ext cx="3505087" cy="151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20</a:t>
            </a:fld>
            <a:endParaRPr lang="en-US"/>
          </a:p>
        </p:txBody>
      </p:sp>
      <p:sp>
        <p:nvSpPr>
          <p:cNvPr id="89" name="Espace réservé du contenu 8"/>
          <p:cNvSpPr>
            <a:spLocks noGrp="1"/>
          </p:cNvSpPr>
          <p:nvPr>
            <p:ph idx="1"/>
          </p:nvPr>
        </p:nvSpPr>
        <p:spPr>
          <a:xfrm>
            <a:off x="237534" y="1573269"/>
            <a:ext cx="3915478" cy="3733800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Data Coverage</a:t>
            </a:r>
            <a:endParaRPr lang="en-US" dirty="0"/>
          </a:p>
          <a:p>
            <a:pPr lvl="1"/>
            <a:r>
              <a:rPr lang="en-US" dirty="0"/>
              <a:t>Number of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Percentage of successful jobs</a:t>
            </a:r>
          </a:p>
          <a:p>
            <a:pPr lvl="1"/>
            <a:r>
              <a:rPr lang="en-US" dirty="0" smtClean="0"/>
              <a:t>Total amount of data delivered</a:t>
            </a:r>
          </a:p>
          <a:p>
            <a:pPr lvl="1"/>
            <a:r>
              <a:rPr lang="en-US" b="1" u="sng" dirty="0" smtClean="0"/>
              <a:t>Bandwidth usage</a:t>
            </a:r>
          </a:p>
          <a:p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Ganglia plots</a:t>
            </a:r>
          </a:p>
          <a:p>
            <a:pPr lvl="1"/>
            <a:r>
              <a:rPr lang="en-US" dirty="0" err="1" smtClean="0"/>
              <a:t>MonaLisa</a:t>
            </a:r>
            <a:endParaRPr lang="en-US" dirty="0" smtClean="0"/>
          </a:p>
          <a:p>
            <a:pPr lvl="1"/>
            <a:r>
              <a:rPr lang="en-US" dirty="0" smtClean="0"/>
              <a:t>FAX Dashboard</a:t>
            </a:r>
          </a:p>
          <a:p>
            <a:pPr lvl="1"/>
            <a:r>
              <a:rPr lang="en-US" dirty="0" smtClean="0"/>
              <a:t>HC tests</a:t>
            </a:r>
          </a:p>
          <a:p>
            <a:pPr lvl="1"/>
            <a:r>
              <a:rPr lang="en-US" dirty="0" err="1" smtClean="0"/>
              <a:t>CostMatrix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Special tests using dedicated resources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564" y="900664"/>
            <a:ext cx="2707929" cy="1461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52614" y="1887928"/>
            <a:ext cx="331910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  <a:r>
              <a:rPr lang="en-US" sz="1400" b="1" dirty="0" smtClean="0"/>
              <a:t>etter than 98%, more than 2 replicas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45374" y="2125877"/>
            <a:ext cx="2412389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m</a:t>
            </a:r>
            <a:r>
              <a:rPr lang="en-US" sz="1400" b="1" dirty="0" smtClean="0"/>
              <a:t>ostly </a:t>
            </a:r>
            <a:r>
              <a:rPr lang="en-US" sz="1400" b="1" dirty="0" err="1" smtClean="0"/>
              <a:t>UofC</a:t>
            </a:r>
            <a:r>
              <a:rPr lang="en-US" sz="1400" b="1" dirty="0" smtClean="0"/>
              <a:t>, Prague users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57441" y="2432165"/>
            <a:ext cx="1980029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 smtClean="0"/>
              <a:t>Latest HC tests &gt;99%</a:t>
            </a:r>
            <a:endParaRPr lang="en-US" sz="1400" b="1" dirty="0"/>
          </a:p>
        </p:txBody>
      </p:sp>
      <p:pic>
        <p:nvPicPr>
          <p:cNvPr id="14" name="Picture 13" descr="Screen Shot 2013-05-09 at 18.19.53 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08" y="3373295"/>
            <a:ext cx="3304064" cy="1933774"/>
          </a:xfrm>
          <a:prstGeom prst="rect">
            <a:avLst/>
          </a:prstGeom>
        </p:spPr>
      </p:pic>
      <p:pic>
        <p:nvPicPr>
          <p:cNvPr id="16" name="Picture 15" descr="Screen Shot 2013-05-09 at 18.24.41 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80" y="4032793"/>
            <a:ext cx="2829860" cy="1550931"/>
          </a:xfrm>
          <a:prstGeom prst="rect">
            <a:avLst/>
          </a:prstGeom>
        </p:spPr>
      </p:pic>
      <p:pic>
        <p:nvPicPr>
          <p:cNvPr id="17" name="Picture 16" descr="Screen Shot 2013-05-09 at 18.26.10 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14" y="4430636"/>
            <a:ext cx="2155924" cy="13810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31448" y="2665239"/>
            <a:ext cx="117211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 smtClean="0"/>
              <a:t>~ 2PB/week</a:t>
            </a:r>
            <a:endParaRPr lang="en-US" sz="1400" b="1" dirty="0"/>
          </a:p>
        </p:txBody>
      </p:sp>
      <p:pic>
        <p:nvPicPr>
          <p:cNvPr id="20" name="Picture 19" descr="Screen Shot 2013-05-09 at 18.32.34 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3" y="4835642"/>
            <a:ext cx="1600934" cy="14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5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21</a:t>
            </a:fld>
            <a:endParaRPr lang="en-US"/>
          </a:p>
        </p:txBody>
      </p:sp>
      <p:sp>
        <p:nvSpPr>
          <p:cNvPr id="7" name="Espace réservé du contenu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 marL="342900" lvl="1"/>
            <a:r>
              <a:rPr lang="en-US" sz="1800" b="1" dirty="0" smtClean="0"/>
              <a:t>Increase coverage</a:t>
            </a:r>
            <a:r>
              <a:rPr lang="en-US" sz="1800" b="1" dirty="0"/>
              <a:t>, </a:t>
            </a:r>
            <a:r>
              <a:rPr lang="en-US" sz="1800" b="1" dirty="0" smtClean="0"/>
              <a:t>add </a:t>
            </a:r>
            <a:r>
              <a:rPr lang="en-US" sz="1800" b="1" dirty="0"/>
              <a:t>redundancy, </a:t>
            </a:r>
            <a:r>
              <a:rPr lang="en-US" sz="1800" b="1" dirty="0" smtClean="0"/>
              <a:t>increase </a:t>
            </a:r>
            <a:r>
              <a:rPr lang="en-US" sz="1800" b="1" dirty="0"/>
              <a:t>total bandwidth </a:t>
            </a:r>
          </a:p>
          <a:p>
            <a:pPr lvl="1"/>
            <a:r>
              <a:rPr lang="en-US" dirty="0" smtClean="0"/>
              <a:t>Enlargement </a:t>
            </a:r>
            <a:endParaRPr lang="en-US" dirty="0"/>
          </a:p>
          <a:p>
            <a:pPr marL="342900" lvl="1"/>
            <a:r>
              <a:rPr lang="en-US" sz="1800" b="1" dirty="0" smtClean="0"/>
              <a:t>Increase </a:t>
            </a:r>
            <a:r>
              <a:rPr lang="en-US" sz="1800" b="1" dirty="0"/>
              <a:t>performance, </a:t>
            </a:r>
            <a:r>
              <a:rPr lang="en-US" sz="1800" b="1" dirty="0" smtClean="0"/>
              <a:t>reduce </a:t>
            </a:r>
            <a:r>
              <a:rPr lang="en-US" sz="1800" b="1" dirty="0"/>
              <a:t>bandwidth needs</a:t>
            </a:r>
          </a:p>
          <a:p>
            <a:pPr lvl="1"/>
            <a:r>
              <a:rPr lang="en-US" sz="2000" dirty="0" smtClean="0"/>
              <a:t>Caching</a:t>
            </a:r>
            <a:endParaRPr lang="en-US" dirty="0" smtClean="0"/>
          </a:p>
          <a:p>
            <a:pPr lvl="1"/>
            <a:r>
              <a:rPr lang="en-US" dirty="0" smtClean="0"/>
              <a:t>Cost matrix – smart FAX</a:t>
            </a:r>
          </a:p>
          <a:p>
            <a:pPr lvl="1"/>
            <a:r>
              <a:rPr lang="en-US" sz="1400" dirty="0" smtClean="0"/>
              <a:t> </a:t>
            </a:r>
            <a:r>
              <a:rPr lang="en-US" sz="1400" dirty="0"/>
              <a:t>S</a:t>
            </a:r>
            <a:r>
              <a:rPr lang="en-US" sz="1400" dirty="0" smtClean="0"/>
              <a:t>mart network - </a:t>
            </a:r>
            <a:r>
              <a:rPr lang="en-US" sz="1200" dirty="0" smtClean="0"/>
              <a:t>Bandwidth</a:t>
            </a:r>
            <a:r>
              <a:rPr lang="en-US" sz="1400" dirty="0" smtClean="0"/>
              <a:t> requests, QOS assurance </a:t>
            </a:r>
          </a:p>
          <a:p>
            <a:r>
              <a:rPr lang="en-US" sz="1800" dirty="0" smtClean="0"/>
              <a:t>Improve adoption rate</a:t>
            </a:r>
          </a:p>
          <a:p>
            <a:pPr lvl="1"/>
            <a:r>
              <a:rPr lang="en-US" sz="1400" dirty="0" smtClean="0"/>
              <a:t>Presenting, teaching, preaching</a:t>
            </a:r>
          </a:p>
          <a:p>
            <a:pPr lvl="1"/>
            <a:r>
              <a:rPr lang="en-US" sz="1400" dirty="0" smtClean="0"/>
              <a:t>New services</a:t>
            </a:r>
          </a:p>
          <a:p>
            <a:r>
              <a:rPr lang="en-US" sz="1800" dirty="0" smtClean="0"/>
              <a:t>Improve satisfaction</a:t>
            </a:r>
          </a:p>
          <a:p>
            <a:pPr lvl="1"/>
            <a:r>
              <a:rPr lang="en-US" sz="1400" dirty="0" smtClean="0"/>
              <a:t>FAX tuning</a:t>
            </a:r>
          </a:p>
          <a:p>
            <a:pPr lvl="1"/>
            <a:r>
              <a:rPr lang="en-US" sz="1400" dirty="0" smtClean="0"/>
              <a:t>Application tuning</a:t>
            </a:r>
          </a:p>
          <a:p>
            <a:pPr lvl="1"/>
            <a:r>
              <a:rPr lang="en-US" sz="1400" dirty="0" smtClean="0"/>
              <a:t>New services</a:t>
            </a:r>
          </a:p>
          <a:p>
            <a:pPr marL="6858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Federation is functional</a:t>
            </a:r>
            <a:endParaRPr lang="en-US" dirty="0"/>
          </a:p>
          <a:p>
            <a:r>
              <a:rPr lang="en-US" dirty="0"/>
              <a:t>First use cases </a:t>
            </a:r>
            <a:r>
              <a:rPr lang="en-US" dirty="0" smtClean="0"/>
              <a:t>implemented</a:t>
            </a:r>
          </a:p>
          <a:p>
            <a:r>
              <a:rPr lang="en-US" dirty="0" smtClean="0"/>
              <a:t>Usage is increasing</a:t>
            </a:r>
          </a:p>
          <a:p>
            <a:r>
              <a:rPr lang="en-US" dirty="0" smtClean="0"/>
              <a:t>Powerful tool that has to be used wisely.  </a:t>
            </a:r>
          </a:p>
          <a:p>
            <a:r>
              <a:rPr lang="en-US" dirty="0" smtClean="0"/>
              <a:t>Took more effort than initially expected</a:t>
            </a:r>
          </a:p>
          <a:p>
            <a:pPr lvl="1"/>
            <a:r>
              <a:rPr lang="en-US" dirty="0" smtClean="0"/>
              <a:t>A lot of people </a:t>
            </a:r>
            <a:r>
              <a:rPr lang="en-US" dirty="0"/>
              <a:t>(</a:t>
            </a:r>
            <a:r>
              <a:rPr lang="en-US" dirty="0" smtClean="0"/>
              <a:t>in different time zones) involved </a:t>
            </a:r>
          </a:p>
          <a:p>
            <a:pPr lvl="1"/>
            <a:r>
              <a:rPr lang="en-US" dirty="0" smtClean="0"/>
              <a:t>Had to develop things multiple times for different storage technologies</a:t>
            </a:r>
          </a:p>
          <a:p>
            <a:pPr lvl="1"/>
            <a:r>
              <a:rPr lang="en-US" dirty="0" smtClean="0"/>
              <a:t>Had to integrate it in our frameworks</a:t>
            </a:r>
          </a:p>
          <a:p>
            <a:pPr lvl="1"/>
            <a:r>
              <a:rPr lang="en-US" dirty="0" smtClean="0"/>
              <a:t>Establishing effective monitoring as complex as establishing federation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2040" y="2658671"/>
            <a:ext cx="399876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2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Not only that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407246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Large part of work is enabling ATLAS to use it effectively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Initial use cases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sz="2400" dirty="0"/>
              <a:t>Failover from stage-in problems with local storage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Gain access to more CPUs using WAN direct read access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Allow brokering to Tier 2s with partial datasets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Opportunistic resources without local ATLAS storage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Use as caching mechanism at sites to reduce local data management tasks 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Eliminate cataloging, consistency checking, deletion services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WAN data access group formed in ATLAS to determine use cases &amp; requirements on </a:t>
            </a:r>
            <a:r>
              <a:rPr lang="en-US" sz="2800" dirty="0" smtClean="0"/>
              <a:t>infrastructure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1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 it  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3AE1-CB64-784C-9A8F-13236E608BC8}" type="datetime1">
              <a:rPr lang="en-US" smtClean="0"/>
              <a:t>9/11/13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4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9890" y="1277400"/>
            <a:ext cx="5942177" cy="3816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bnl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39890" y="2459258"/>
            <a:ext cx="5942177" cy="3973122"/>
            <a:chOff x="1226138" y="2254350"/>
            <a:chExt cx="5942177" cy="3973122"/>
          </a:xfrm>
        </p:grpSpPr>
        <p:pic>
          <p:nvPicPr>
            <p:cNvPr id="10" name="Picture 9" descr="USAOutlinePrintNoText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50" b="9411"/>
            <a:stretch/>
          </p:blipFill>
          <p:spPr>
            <a:xfrm>
              <a:off x="1226138" y="2254350"/>
              <a:ext cx="5942177" cy="39731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Group 8"/>
            <p:cNvGrpSpPr/>
            <p:nvPr/>
          </p:nvGrpSpPr>
          <p:grpSpPr>
            <a:xfrm>
              <a:off x="4610827" y="3420007"/>
              <a:ext cx="427952" cy="289921"/>
              <a:chOff x="4100046" y="4417835"/>
              <a:chExt cx="704048" cy="579842"/>
            </a:xfrm>
          </p:grpSpPr>
          <p:sp>
            <p:nvSpPr>
              <p:cNvPr id="7" name="Can 6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Can 7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972848" y="3709928"/>
              <a:ext cx="427952" cy="289921"/>
              <a:chOff x="4100046" y="4417835"/>
              <a:chExt cx="704048" cy="579842"/>
            </a:xfrm>
          </p:grpSpPr>
          <p:sp>
            <p:nvSpPr>
              <p:cNvPr id="13" name="Can 12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334627" y="3832917"/>
              <a:ext cx="427952" cy="289921"/>
              <a:chOff x="4100046" y="4417835"/>
              <a:chExt cx="704048" cy="579842"/>
            </a:xfrm>
          </p:grpSpPr>
          <p:sp>
            <p:nvSpPr>
              <p:cNvPr id="16" name="Can 15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an 16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299362" y="4240911"/>
              <a:ext cx="427952" cy="289921"/>
              <a:chOff x="4100046" y="4417835"/>
              <a:chExt cx="704048" cy="579842"/>
            </a:xfrm>
          </p:grpSpPr>
          <p:sp>
            <p:nvSpPr>
              <p:cNvPr id="19" name="Can 18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616875" y="4654362"/>
              <a:ext cx="427952" cy="289921"/>
              <a:chOff x="4100046" y="4417835"/>
              <a:chExt cx="704048" cy="579842"/>
            </a:xfrm>
          </p:grpSpPr>
          <p:sp>
            <p:nvSpPr>
              <p:cNvPr id="22" name="Can 21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an 22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571454" y="3256349"/>
              <a:ext cx="428417" cy="289922"/>
              <a:chOff x="4539787" y="4417835"/>
              <a:chExt cx="704813" cy="579844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4539787" y="4707757"/>
                <a:ext cx="704048" cy="28992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4540553" y="4417835"/>
                <a:ext cx="704047" cy="28992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191179" y="3427447"/>
              <a:ext cx="427952" cy="289921"/>
              <a:chOff x="4100046" y="4417835"/>
              <a:chExt cx="704048" cy="579842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Sun 31"/>
          <p:cNvSpPr/>
          <p:nvPr/>
        </p:nvSpPr>
        <p:spPr>
          <a:xfrm>
            <a:off x="3243195" y="2445721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un 32"/>
          <p:cNvSpPr/>
          <p:nvPr/>
        </p:nvSpPr>
        <p:spPr>
          <a:xfrm>
            <a:off x="3048324" y="1332624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7" idx="1"/>
            <a:endCxn id="33" idx="2"/>
          </p:cNvCxnSpPr>
          <p:nvPr/>
        </p:nvCxnSpPr>
        <p:spPr>
          <a:xfrm flipV="1">
            <a:off x="562355" y="1745535"/>
            <a:ext cx="2720652" cy="2292290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  <a:endCxn id="33" idx="2"/>
          </p:cNvCxnSpPr>
          <p:nvPr/>
        </p:nvCxnSpPr>
        <p:spPr>
          <a:xfrm flipH="1" flipV="1">
            <a:off x="3283007" y="1745535"/>
            <a:ext cx="194871" cy="700186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0"/>
            <a:endCxn id="32" idx="2"/>
          </p:cNvCxnSpPr>
          <p:nvPr/>
        </p:nvCxnSpPr>
        <p:spPr>
          <a:xfrm flipV="1">
            <a:off x="2527090" y="2858632"/>
            <a:ext cx="950788" cy="1623427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32" idx="2"/>
          </p:cNvCxnSpPr>
          <p:nvPr/>
        </p:nvCxnSpPr>
        <p:spPr>
          <a:xfrm flipV="1">
            <a:off x="2844603" y="2858632"/>
            <a:ext cx="633275" cy="2000638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1"/>
            <a:endCxn id="32" idx="2"/>
          </p:cNvCxnSpPr>
          <p:nvPr/>
        </p:nvCxnSpPr>
        <p:spPr>
          <a:xfrm flipH="1" flipV="1">
            <a:off x="3477878" y="2858632"/>
            <a:ext cx="360677" cy="76628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1"/>
            <a:endCxn id="32" idx="2"/>
          </p:cNvCxnSpPr>
          <p:nvPr/>
        </p:nvCxnSpPr>
        <p:spPr>
          <a:xfrm flipH="1" flipV="1">
            <a:off x="3477878" y="2858632"/>
            <a:ext cx="941029" cy="77372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4" idx="1"/>
            <a:endCxn id="33" idx="2"/>
          </p:cNvCxnSpPr>
          <p:nvPr/>
        </p:nvCxnSpPr>
        <p:spPr>
          <a:xfrm flipH="1" flipV="1">
            <a:off x="3283007" y="1745535"/>
            <a:ext cx="1917569" cy="2169301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6" idx="1"/>
            <a:endCxn id="33" idx="2"/>
          </p:cNvCxnSpPr>
          <p:nvPr/>
        </p:nvCxnSpPr>
        <p:spPr>
          <a:xfrm flipH="1" flipV="1">
            <a:off x="3283007" y="1745535"/>
            <a:ext cx="2516641" cy="1715722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530984" y="3702516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NET2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91506" y="3880597"/>
            <a:ext cx="609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AGLT2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33166" y="3868409"/>
            <a:ext cx="610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00FF"/>
                </a:solidFill>
              </a:rPr>
              <a:t>MWT2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69890" y="4165068"/>
            <a:ext cx="4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BNL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205679" y="4688950"/>
            <a:ext cx="668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OCHEP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55806" y="5120542"/>
            <a:ext cx="574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SWT2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4913" y="4290844"/>
            <a:ext cx="534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SLAC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58599" y="2689216"/>
            <a:ext cx="1167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XRD-CENTRAL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659710" y="1303015"/>
            <a:ext cx="557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GLRD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997716" y="1413496"/>
            <a:ext cx="1184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ATLAS-XRD-EU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9890" y="1413495"/>
            <a:ext cx="1317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ATLAS-XRD-ASIA</a:t>
            </a:r>
            <a:endParaRPr lang="en-US" sz="1000" b="1" dirty="0">
              <a:solidFill>
                <a:srgbClr val="0000FF"/>
              </a:solidFill>
            </a:endParaRPr>
          </a:p>
        </p:txBody>
      </p:sp>
      <p:cxnSp>
        <p:nvCxnSpPr>
          <p:cNvPr id="111" name="Straight Arrow Connector 110"/>
          <p:cNvCxnSpPr>
            <a:stCxn id="110" idx="3"/>
            <a:endCxn id="33" idx="1"/>
          </p:cNvCxnSpPr>
          <p:nvPr/>
        </p:nvCxnSpPr>
        <p:spPr>
          <a:xfrm>
            <a:off x="1557679" y="1536606"/>
            <a:ext cx="1490645" cy="2474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33" idx="3"/>
            <a:endCxn id="109" idx="1"/>
          </p:cNvCxnSpPr>
          <p:nvPr/>
        </p:nvCxnSpPr>
        <p:spPr>
          <a:xfrm flipV="1">
            <a:off x="3517689" y="1536607"/>
            <a:ext cx="1480027" cy="247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Screen Shot 2013-07-14 at 18.39.13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5" y="4376905"/>
            <a:ext cx="940827" cy="717063"/>
          </a:xfrm>
          <a:prstGeom prst="rect">
            <a:avLst/>
          </a:prstGeom>
        </p:spPr>
      </p:pic>
      <p:sp>
        <p:nvSpPr>
          <p:cNvPr id="128" name="5-Point Star 127"/>
          <p:cNvSpPr/>
          <p:nvPr/>
        </p:nvSpPr>
        <p:spPr>
          <a:xfrm>
            <a:off x="4418907" y="3709985"/>
            <a:ext cx="239433" cy="212292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 flipH="1" flipV="1">
            <a:off x="829797" y="4182786"/>
            <a:ext cx="257468" cy="228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7" idx="1"/>
            <a:endCxn id="33" idx="2"/>
          </p:cNvCxnSpPr>
          <p:nvPr/>
        </p:nvCxnSpPr>
        <p:spPr>
          <a:xfrm flipV="1">
            <a:off x="562355" y="1745535"/>
            <a:ext cx="2720652" cy="2292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2516680" y="2858632"/>
            <a:ext cx="1891817" cy="2000638"/>
            <a:chOff x="3611417" y="2943646"/>
            <a:chExt cx="1891817" cy="2000638"/>
          </a:xfrm>
        </p:grpSpPr>
        <p:cxnSp>
          <p:nvCxnSpPr>
            <p:cNvPr id="141" name="Straight Arrow Connector 140"/>
            <p:cNvCxnSpPr>
              <a:stCxn id="32" idx="2"/>
              <a:endCxn id="20" idx="0"/>
            </p:cNvCxnSpPr>
            <p:nvPr/>
          </p:nvCxnSpPr>
          <p:spPr>
            <a:xfrm flipH="1">
              <a:off x="3611417" y="2943646"/>
              <a:ext cx="950788" cy="16234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32" idx="2"/>
              <a:endCxn id="23" idx="1"/>
            </p:cNvCxnSpPr>
            <p:nvPr/>
          </p:nvCxnSpPr>
          <p:spPr>
            <a:xfrm flipH="1">
              <a:off x="3928930" y="2943646"/>
              <a:ext cx="633275" cy="20006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32" idx="2"/>
              <a:endCxn id="8" idx="0"/>
            </p:cNvCxnSpPr>
            <p:nvPr/>
          </p:nvCxnSpPr>
          <p:spPr>
            <a:xfrm>
              <a:off x="4562205" y="2943646"/>
              <a:ext cx="360677" cy="802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32" idx="2"/>
              <a:endCxn id="29" idx="1"/>
            </p:cNvCxnSpPr>
            <p:nvPr/>
          </p:nvCxnSpPr>
          <p:spPr>
            <a:xfrm>
              <a:off x="4562205" y="2943646"/>
              <a:ext cx="941029" cy="7737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1547269" y="1536606"/>
            <a:ext cx="4241969" cy="2378230"/>
            <a:chOff x="2642006" y="1621620"/>
            <a:chExt cx="4241969" cy="2378230"/>
          </a:xfrm>
        </p:grpSpPr>
        <p:cxnSp>
          <p:nvCxnSpPr>
            <p:cNvPr id="134" name="Straight Arrow Connector 133"/>
            <p:cNvCxnSpPr>
              <a:stCxn id="33" idx="2"/>
              <a:endCxn id="32" idx="0"/>
            </p:cNvCxnSpPr>
            <p:nvPr/>
          </p:nvCxnSpPr>
          <p:spPr>
            <a:xfrm>
              <a:off x="4367334" y="1830549"/>
              <a:ext cx="194871" cy="7001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33" idx="2"/>
              <a:endCxn id="26" idx="1"/>
            </p:cNvCxnSpPr>
            <p:nvPr/>
          </p:nvCxnSpPr>
          <p:spPr>
            <a:xfrm>
              <a:off x="4367334" y="1830549"/>
              <a:ext cx="2516641" cy="17157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33" idx="2"/>
              <a:endCxn id="14" idx="1"/>
            </p:cNvCxnSpPr>
            <p:nvPr/>
          </p:nvCxnSpPr>
          <p:spPr>
            <a:xfrm>
              <a:off x="4367334" y="1830549"/>
              <a:ext cx="1917569" cy="21693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33" idx="3"/>
              <a:endCxn id="109" idx="1"/>
            </p:cNvCxnSpPr>
            <p:nvPr/>
          </p:nvCxnSpPr>
          <p:spPr>
            <a:xfrm flipV="1">
              <a:off x="4602016" y="1621621"/>
              <a:ext cx="1480027" cy="2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33" idx="1"/>
              <a:endCxn id="110" idx="3"/>
            </p:cNvCxnSpPr>
            <p:nvPr/>
          </p:nvCxnSpPr>
          <p:spPr>
            <a:xfrm flipH="1" flipV="1">
              <a:off x="2642006" y="1621620"/>
              <a:ext cx="1490645" cy="24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Picture 187" descr="Screen Shot 2013-07-14 at 19.04.47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1" y="4376905"/>
            <a:ext cx="928711" cy="720791"/>
          </a:xfrm>
          <a:prstGeom prst="rect">
            <a:avLst/>
          </a:prstGeom>
        </p:spPr>
      </p:pic>
      <p:sp>
        <p:nvSpPr>
          <p:cNvPr id="90" name="Content Placeholder 2"/>
          <p:cNvSpPr>
            <a:spLocks noGrp="1"/>
          </p:cNvSpPr>
          <p:nvPr>
            <p:ph idx="1"/>
          </p:nvPr>
        </p:nvSpPr>
        <p:spPr>
          <a:xfrm>
            <a:off x="6400800" y="1600201"/>
            <a:ext cx="2425561" cy="3733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Data can be asked for from any endpoint and redirector</a:t>
            </a:r>
          </a:p>
          <a:p>
            <a:r>
              <a:rPr lang="en-US" dirty="0" smtClean="0"/>
              <a:t>Data are transferred directly from server to user</a:t>
            </a:r>
          </a:p>
          <a:p>
            <a:r>
              <a:rPr lang="en-US" dirty="0" smtClean="0"/>
              <a:t>Searching for the file is fast, delivering is more important</a:t>
            </a:r>
          </a:p>
          <a:p>
            <a:r>
              <a:rPr lang="en-US" dirty="0" smtClean="0"/>
              <a:t>Ideally one should use the one with best connection</a:t>
            </a:r>
          </a:p>
          <a:p>
            <a:r>
              <a:rPr lang="en-US" dirty="0" smtClean="0"/>
              <a:t>Usually that’s the closest one</a:t>
            </a:r>
          </a:p>
          <a:p>
            <a:endParaRPr lang="en-US" dirty="0" smtClean="0"/>
          </a:p>
        </p:txBody>
      </p:sp>
      <p:sp>
        <p:nvSpPr>
          <p:cNvPr id="70" name="Sun 69"/>
          <p:cNvSpPr/>
          <p:nvPr/>
        </p:nvSpPr>
        <p:spPr>
          <a:xfrm>
            <a:off x="7359478" y="68182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n 70"/>
          <p:cNvSpPr/>
          <p:nvPr/>
        </p:nvSpPr>
        <p:spPr>
          <a:xfrm>
            <a:off x="7400891" y="598626"/>
            <a:ext cx="427952" cy="14496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61643" y="89972"/>
            <a:ext cx="97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redirector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7961643" y="48109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endpoint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5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307 0.11684 " pathEditMode="relative" ptsTypes="AA">
                                      <p:cBhvr>
                                        <p:cTn id="3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8" grpId="1" animBg="1"/>
      <p:bldP spid="128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/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gLFN</a:t>
            </a:r>
            <a:r>
              <a:rPr lang="en-US" dirty="0" smtClean="0"/>
              <a:t> – global Logical Filename</a:t>
            </a:r>
          </a:p>
          <a:p>
            <a:r>
              <a:rPr lang="en-US" dirty="0" smtClean="0"/>
              <a:t>Protocol</a:t>
            </a:r>
          </a:p>
          <a:p>
            <a:r>
              <a:rPr lang="en-US" dirty="0" smtClean="0"/>
              <a:t>Sites</a:t>
            </a:r>
          </a:p>
          <a:p>
            <a:r>
              <a:rPr lang="en-US" dirty="0" smtClean="0"/>
              <a:t>Redirectors</a:t>
            </a:r>
          </a:p>
          <a:p>
            <a:r>
              <a:rPr lang="en-US" dirty="0" smtClean="0"/>
              <a:t>Federation description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89600" y="2256369"/>
            <a:ext cx="3005667" cy="8212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0" tIns="45720" rIns="0" bIns="45720" rtlCol="0">
            <a:normAutofit/>
          </a:bodyPr>
          <a:lstStyle>
            <a:lvl1pPr marL="3429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dirty="0" smtClean="0"/>
              <a:t>Simplicity for user requires smart (complex)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5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Logical Filenames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ATLAS data management based on DQ2</a:t>
            </a:r>
          </a:p>
          <a:p>
            <a:pPr lvl="1"/>
            <a:r>
              <a:rPr lang="en-US" dirty="0" smtClean="0"/>
              <a:t>Files are organized in </a:t>
            </a:r>
            <a:r>
              <a:rPr lang="en-US" dirty="0" err="1" smtClean="0"/>
              <a:t>DataSets</a:t>
            </a:r>
            <a:r>
              <a:rPr lang="en-US" dirty="0" smtClean="0"/>
              <a:t>, </a:t>
            </a:r>
            <a:r>
              <a:rPr lang="en-US" dirty="0" err="1" smtClean="0"/>
              <a:t>DataSets</a:t>
            </a:r>
            <a:r>
              <a:rPr lang="en-US" dirty="0" smtClean="0"/>
              <a:t> in </a:t>
            </a:r>
            <a:r>
              <a:rPr lang="en-US" dirty="0" err="1" smtClean="0"/>
              <a:t>DataContainers</a:t>
            </a:r>
            <a:r>
              <a:rPr lang="en-US" dirty="0" smtClean="0"/>
              <a:t>, exist in one or more </a:t>
            </a:r>
            <a:r>
              <a:rPr lang="en-US" dirty="0" err="1" smtClean="0"/>
              <a:t>SpaceTokens</a:t>
            </a:r>
            <a:r>
              <a:rPr lang="en-US" dirty="0" smtClean="0"/>
              <a:t> at one or more </a:t>
            </a:r>
            <a:r>
              <a:rPr lang="en-US" dirty="0" err="1" smtClean="0"/>
              <a:t>StorageElements</a:t>
            </a:r>
            <a:r>
              <a:rPr lang="en-US" dirty="0" smtClean="0"/>
              <a:t> and are registered in DQ2</a:t>
            </a:r>
            <a:endParaRPr lang="en-US" dirty="0"/>
          </a:p>
          <a:p>
            <a:pPr lvl="1"/>
            <a:r>
              <a:rPr lang="en-US" dirty="0" smtClean="0"/>
              <a:t>File catalog database LFC is an Oracle DB and contains mapping of logical file names to their physical path(s).</a:t>
            </a:r>
          </a:p>
          <a:p>
            <a:pPr lvl="1"/>
            <a:r>
              <a:rPr lang="en-US" dirty="0" smtClean="0"/>
              <a:t>Each endpoint when asked for a file,  queries LFC to find exact path of the file before delivering it or responding that file is not there.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roved to be large complication: multiple LFCs, authentication issues, scaling, latencies</a:t>
            </a:r>
          </a:p>
          <a:p>
            <a:r>
              <a:rPr lang="en-US" dirty="0" smtClean="0"/>
              <a:t>Now moving to new DDM system - RUCIO</a:t>
            </a:r>
          </a:p>
          <a:p>
            <a:pPr lvl="1"/>
            <a:r>
              <a:rPr lang="en-US" dirty="0" smtClean="0"/>
              <a:t>Simple function will derive PFN from </a:t>
            </a:r>
            <a:r>
              <a:rPr lang="en-US" dirty="0" err="1" smtClean="0"/>
              <a:t>gLFN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Much faster, more reliable, easier to set up.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2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XROOTD project aims at giving high performance, </a:t>
            </a:r>
            <a:r>
              <a:rPr lang="en-US" dirty="0" smtClean="0"/>
              <a:t>scalable, </a:t>
            </a:r>
            <a:r>
              <a:rPr lang="en-US" dirty="0"/>
              <a:t>fault tolerant access to data repositories of many kinds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Widely used in High Energy Physics</a:t>
            </a:r>
          </a:p>
          <a:p>
            <a:r>
              <a:rPr lang="en-US" dirty="0" smtClean="0"/>
              <a:t>Supported by ROOT</a:t>
            </a:r>
          </a:p>
          <a:p>
            <a:r>
              <a:rPr lang="en-US" dirty="0" smtClean="0"/>
              <a:t>XRootD clients: xrdcp and </a:t>
            </a:r>
            <a:r>
              <a:rPr lang="en-US" dirty="0" err="1" smtClean="0"/>
              <a:t>xrdfs</a:t>
            </a:r>
            <a:endParaRPr lang="en-US" dirty="0" smtClean="0"/>
          </a:p>
          <a:p>
            <a:r>
              <a:rPr lang="en-US" dirty="0" smtClean="0"/>
              <a:t>File path start with </a:t>
            </a:r>
            <a:r>
              <a:rPr lang="en-US" b="1" dirty="0" smtClean="0"/>
              <a:t>root://</a:t>
            </a:r>
            <a:r>
              <a:rPr lang="en-US" b="1" dirty="0" err="1" smtClean="0"/>
              <a:t>servername</a:t>
            </a:r>
            <a:r>
              <a:rPr lang="en-US" b="1" dirty="0" smtClean="0"/>
              <a:t>:[port]/…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Can serve from any posix</a:t>
            </a:r>
            <a:r>
              <a:rPr lang="en-US" dirty="0"/>
              <a:t> </a:t>
            </a:r>
            <a:r>
              <a:rPr lang="en-US" dirty="0" smtClean="0"/>
              <a:t>storage, dCache xrootd plugin implements protocol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49" y="348014"/>
            <a:ext cx="3084498" cy="106962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348994" y="4973479"/>
            <a:ext cx="4891309" cy="991356"/>
            <a:chOff x="2356637" y="4983485"/>
            <a:chExt cx="4891309" cy="9913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6637" y="4984241"/>
              <a:ext cx="986272" cy="986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342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215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5681" y="4983485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7346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8132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ATLAS has 80+ computing sites organized in Tiers 0, 1, 2 </a:t>
            </a:r>
          </a:p>
          <a:p>
            <a:r>
              <a:rPr lang="en-US" dirty="0" smtClean="0"/>
              <a:t>Sites use all different kinds of storage technologies: xrootd, dCache, DPM, </a:t>
            </a:r>
            <a:r>
              <a:rPr lang="en-US" dirty="0" err="1" smtClean="0"/>
              <a:t>Lustre</a:t>
            </a:r>
            <a:r>
              <a:rPr lang="en-US" dirty="0" smtClean="0"/>
              <a:t>, storm, </a:t>
            </a:r>
            <a:r>
              <a:rPr lang="en-US" dirty="0" err="1" smtClean="0"/>
              <a:t>gpfs</a:t>
            </a:r>
            <a:endParaRPr lang="en-US" dirty="0" smtClean="0"/>
          </a:p>
          <a:p>
            <a:r>
              <a:rPr lang="en-US" dirty="0" smtClean="0"/>
              <a:t>And all of their different versions</a:t>
            </a:r>
          </a:p>
          <a:p>
            <a:r>
              <a:rPr lang="en-US" dirty="0" smtClean="0"/>
              <a:t>We provide instructions for federating for all of them</a:t>
            </a:r>
          </a:p>
          <a:p>
            <a:pPr marL="46863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twiki.cern.ch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twiki</a:t>
            </a:r>
            <a:r>
              <a:rPr lang="en-US" dirty="0">
                <a:hlinkClick r:id="rId2"/>
              </a:rPr>
              <a:t>/bin/view/</a:t>
            </a:r>
            <a:r>
              <a:rPr lang="en-US" dirty="0" err="1">
                <a:hlinkClick r:id="rId2"/>
              </a:rPr>
              <a:t>AtlasComputing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JoiningTheATLASFederation</a:t>
            </a:r>
            <a:endParaRPr lang="en-US" dirty="0" smtClean="0"/>
          </a:p>
          <a:p>
            <a:r>
              <a:rPr lang="en-US" dirty="0" smtClean="0"/>
              <a:t>To ease support we have experts for different technologies.</a:t>
            </a:r>
          </a:p>
          <a:p>
            <a:r>
              <a:rPr lang="en-US" dirty="0" smtClean="0"/>
              <a:t>To ease communications we have contact persons per national cloud.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76734"/>
              </p:ext>
            </p:extLst>
          </p:nvPr>
        </p:nvGraphicFramePr>
        <p:xfrm>
          <a:off x="6165614" y="1682534"/>
          <a:ext cx="263232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42"/>
                <a:gridCol w="877442"/>
                <a:gridCol w="877442"/>
              </a:tblGrid>
              <a:tr h="3096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T2D</a:t>
                      </a:r>
                      <a:endParaRPr lang="en-US" dirty="0"/>
                    </a:p>
                  </a:txBody>
                  <a:tcPr anchor="ctr"/>
                </a:tc>
              </a:tr>
              <a:tr h="3096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6/12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34/44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8600" y="1671772"/>
            <a:ext cx="5658430" cy="4591635"/>
            <a:chOff x="190917" y="2087921"/>
            <a:chExt cx="6027089" cy="4988988"/>
          </a:xfrm>
        </p:grpSpPr>
        <p:pic>
          <p:nvPicPr>
            <p:cNvPr id="16" name="Picture 15" descr="Screen Shot 2013-09-03 at 14.24.19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82" y="2087921"/>
              <a:ext cx="6026324" cy="2518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 descr="Screen Shot 2013-09-03 at 14.22.41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17" y="4583640"/>
              <a:ext cx="6027089" cy="2493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165614" y="2633134"/>
            <a:ext cx="2632326" cy="309217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41 sites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72% done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All of </a:t>
            </a:r>
            <a:r>
              <a:rPr lang="en-US" dirty="0"/>
              <a:t>USA, UK, DE, IT, RU, 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Most of </a:t>
            </a:r>
            <a:r>
              <a:rPr lang="en-US" dirty="0"/>
              <a:t>FR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Recently joined: </a:t>
            </a:r>
            <a:r>
              <a:rPr lang="en-US" dirty="0"/>
              <a:t>Taiwan, PIC, IFAE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 smtClean="0"/>
              <a:t>Next</a:t>
            </a:r>
            <a:r>
              <a:rPr lang="en-US" b="1" dirty="0"/>
              <a:t>: </a:t>
            </a:r>
            <a:r>
              <a:rPr lang="en-US" dirty="0"/>
              <a:t>AU, CA, NL</a:t>
            </a:r>
          </a:p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2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tlasAnalysisIOperformanceOnTheGrid">
  <a:themeElements>
    <a:clrScheme name="Pop urbaine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Pop urbain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op urba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AtlasAnalysisIOperformanceOnTheGrid.potx</Template>
  <TotalTime>19971</TotalTime>
  <Words>1745</Words>
  <Application>Microsoft Macintosh PowerPoint</Application>
  <PresentationFormat>On-screen Show (4:3)</PresentationFormat>
  <Paragraphs>340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AtlasAnalysisIOperformanceOnTheGrid</vt:lpstr>
      <vt:lpstr>Federating storage  using xRooTD</vt:lpstr>
      <vt:lpstr>What is FAX?</vt:lpstr>
      <vt:lpstr>But Not only that !</vt:lpstr>
      <vt:lpstr>HOW  it  works</vt:lpstr>
      <vt:lpstr>Components / steps</vt:lpstr>
      <vt:lpstr>Global Logical Filenames</vt:lpstr>
      <vt:lpstr>protocol</vt:lpstr>
      <vt:lpstr>sites</vt:lpstr>
      <vt:lpstr>SITES</vt:lpstr>
      <vt:lpstr>redirectors</vt:lpstr>
      <vt:lpstr>Describing federation</vt:lpstr>
      <vt:lpstr>Monitoring</vt:lpstr>
      <vt:lpstr>Summary Monitoring</vt:lpstr>
      <vt:lpstr>Detailed monitoring</vt:lpstr>
      <vt:lpstr>Detailed monitoring   WLCG dashboard</vt:lpstr>
      <vt:lpstr>FAILOVER to FAX</vt:lpstr>
      <vt:lpstr>Brokering to FAX</vt:lpstr>
      <vt:lpstr>COST matrix</vt:lpstr>
      <vt:lpstr>applications</vt:lpstr>
      <vt:lpstr>Performance</vt:lpstr>
      <vt:lpstr>Future</vt:lpstr>
      <vt:lpstr>Conclusions</vt:lpstr>
      <vt:lpstr>Thank you!  Questions?</vt:lpstr>
    </vt:vector>
  </TitlesOfParts>
  <Company>Laboratoire de l'Accelerateur Lineaire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ATLAS computing performance</dc:title>
  <dc:creator>Ilija Vukotic</dc:creator>
  <cp:lastModifiedBy>Ilija Vukotic</cp:lastModifiedBy>
  <cp:revision>450</cp:revision>
  <cp:lastPrinted>2013-09-05T16:11:44Z</cp:lastPrinted>
  <dcterms:created xsi:type="dcterms:W3CDTF">2011-12-08T09:55:08Z</dcterms:created>
  <dcterms:modified xsi:type="dcterms:W3CDTF">2013-09-11T21:29:06Z</dcterms:modified>
</cp:coreProperties>
</file>